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63" r:id="rId4"/>
    <p:sldId id="388" r:id="rId5"/>
    <p:sldId id="377" r:id="rId6"/>
    <p:sldId id="398" r:id="rId7"/>
    <p:sldId id="390" r:id="rId8"/>
    <p:sldId id="393" r:id="rId9"/>
    <p:sldId id="394" r:id="rId10"/>
    <p:sldId id="395" r:id="rId11"/>
    <p:sldId id="396" r:id="rId12"/>
    <p:sldId id="397" r:id="rId13"/>
    <p:sldId id="389" r:id="rId14"/>
    <p:sldId id="378" r:id="rId15"/>
    <p:sldId id="392" r:id="rId16"/>
    <p:sldId id="391" r:id="rId17"/>
    <p:sldId id="376" r:id="rId18"/>
    <p:sldId id="260" r:id="rId19"/>
    <p:sldId id="263" r:id="rId20"/>
    <p:sldId id="266" r:id="rId21"/>
    <p:sldId id="265" r:id="rId22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12" autoAdjust="0"/>
  </p:normalViewPr>
  <p:slideViewPr>
    <p:cSldViewPr snapToGrid="0">
      <p:cViewPr varScale="1">
        <p:scale>
          <a:sx n="74" d="100"/>
          <a:sy n="74" d="100"/>
        </p:scale>
        <p:origin x="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63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Compared to 2% Increase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6358705161854774E-2"/>
          <c:y val="0.17171296296296296"/>
          <c:w val="0.88308573928258982"/>
          <c:h val="0.628873213764946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Actual</c:v>
                </c:pt>
              </c:strCache>
            </c:strRef>
          </c:tx>
          <c:spPr>
            <a:ln w="2851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Sheet1!$C$17:$P$17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Sheet1!$C$18:$P$18</c:f>
              <c:numCache>
                <c:formatCode>General</c:formatCode>
                <c:ptCount val="14"/>
                <c:pt idx="0">
                  <c:v>963</c:v>
                </c:pt>
                <c:pt idx="1">
                  <c:v>963</c:v>
                </c:pt>
                <c:pt idx="2">
                  <c:v>963</c:v>
                </c:pt>
                <c:pt idx="3">
                  <c:v>963</c:v>
                </c:pt>
                <c:pt idx="4">
                  <c:v>963</c:v>
                </c:pt>
                <c:pt idx="5">
                  <c:v>1025</c:v>
                </c:pt>
                <c:pt idx="6">
                  <c:v>1025</c:v>
                </c:pt>
                <c:pt idx="7">
                  <c:v>1025</c:v>
                </c:pt>
                <c:pt idx="8">
                  <c:v>1025</c:v>
                </c:pt>
                <c:pt idx="9">
                  <c:v>1025</c:v>
                </c:pt>
                <c:pt idx="10">
                  <c:v>1075</c:v>
                </c:pt>
                <c:pt idx="11">
                  <c:v>1075</c:v>
                </c:pt>
                <c:pt idx="12">
                  <c:v>1200</c:v>
                </c:pt>
                <c:pt idx="13">
                  <c:v>1225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Sheet1!$B$19</c:f>
              <c:strCache>
                <c:ptCount val="1"/>
                <c:pt idx="0">
                  <c:v>Inlfated </c:v>
                </c:pt>
              </c:strCache>
            </c:strRef>
          </c:tx>
          <c:spPr>
            <a:ln w="2851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Sheet1!$C$17:$P$17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Sheet1!$C$19:$P$19</c:f>
              <c:numCache>
                <c:formatCode>General</c:formatCode>
                <c:ptCount val="14"/>
                <c:pt idx="0">
                  <c:v>963</c:v>
                </c:pt>
                <c:pt idx="1">
                  <c:v>982</c:v>
                </c:pt>
                <c:pt idx="2">
                  <c:v>1001</c:v>
                </c:pt>
                <c:pt idx="3">
                  <c:v>1021</c:v>
                </c:pt>
                <c:pt idx="4">
                  <c:v>1042</c:v>
                </c:pt>
                <c:pt idx="5">
                  <c:v>1063</c:v>
                </c:pt>
                <c:pt idx="6">
                  <c:v>1084</c:v>
                </c:pt>
                <c:pt idx="7">
                  <c:v>1106</c:v>
                </c:pt>
                <c:pt idx="8">
                  <c:v>1128</c:v>
                </c:pt>
                <c:pt idx="9">
                  <c:v>1150</c:v>
                </c:pt>
                <c:pt idx="10">
                  <c:v>1173</c:v>
                </c:pt>
                <c:pt idx="11">
                  <c:v>1197</c:v>
                </c:pt>
                <c:pt idx="12">
                  <c:v>1221</c:v>
                </c:pt>
                <c:pt idx="13" formatCode="0">
                  <c:v>1245.42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793072"/>
        <c:axId val="342788368"/>
      </c:lineChart>
      <c:catAx>
        <c:axId val="3427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88368"/>
        <c:crosses val="autoZero"/>
        <c:auto val="1"/>
        <c:lblAlgn val="ctr"/>
        <c:lblOffset val="100"/>
        <c:noMultiLvlLbl val="0"/>
      </c:catAx>
      <c:valAx>
        <c:axId val="342788368"/>
        <c:scaling>
          <c:orientation val="minMax"/>
          <c:min val="900"/>
        </c:scaling>
        <c:delete val="0"/>
        <c:axPos val="l"/>
        <c:majorGridlines>
          <c:spPr>
            <a:ln w="950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93072"/>
        <c:crosses val="autoZero"/>
        <c:crossBetween val="between"/>
      </c:valAx>
      <c:spPr>
        <a:noFill/>
        <a:ln w="25342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9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733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67770D-3018-43DC-8F8A-113E89FD9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86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733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9" y="4420950"/>
            <a:ext cx="5614668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DCA14E1-9F09-4171-84A5-550FC4985B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05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wentworthadjust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9050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FEBF3-DFED-4D4B-A55A-81068ABFE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3CDEB-5DE9-4549-A4CB-6A326159D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4FA5E-70A8-4005-BC8A-3588D991C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0C0E0-A639-4E32-BF5A-2EAC07715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40621-2721-4C8B-93ED-CC28680A9A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455E5-0870-4860-9E93-3EEDB7678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BC766-6DC9-445A-8CF5-DBF8B9F67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FC4A6-E493-4AF0-8ABC-4401ECBE5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4E21F-4F7A-4407-AED0-D9342C9D7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0CAF7-13BF-4CE1-87B8-864263DB5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C0BBA-077D-48D8-AFA1-3820737A9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BB96-BA1F-4944-88D5-35EB629A4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93E63D2-56FD-47E3-976B-4AF17BCC6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E1E8EA23-DBEE-42E9-BB0D-ABCBD40BB01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034" name="Picture 29" descr="wentworthadjuste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152400"/>
            <a:ext cx="19050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  <p:sldLayoutId id="2147485164" r:id="rId2"/>
    <p:sldLayoutId id="2147485165" r:id="rId3"/>
    <p:sldLayoutId id="2147485166" r:id="rId4"/>
    <p:sldLayoutId id="2147485167" r:id="rId5"/>
    <p:sldLayoutId id="2147485168" r:id="rId6"/>
    <p:sldLayoutId id="2147485169" r:id="rId7"/>
    <p:sldLayoutId id="2147485170" r:id="rId8"/>
    <p:sldLayoutId id="2147485176" r:id="rId9"/>
    <p:sldLayoutId id="2147485171" r:id="rId10"/>
    <p:sldLayoutId id="2147485172" r:id="rId11"/>
    <p:sldLayoutId id="2147485173" r:id="rId12"/>
    <p:sldLayoutId id="21474851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286" y="682172"/>
            <a:ext cx="8229600" cy="12758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WELCOME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077200" cy="2438400"/>
          </a:xfrm>
        </p:spPr>
        <p:txBody>
          <a:bodyPr/>
          <a:lstStyle/>
          <a:p>
            <a:pPr marR="0" algn="ctr" eaLnBrk="1" hangingPunct="1"/>
            <a:r>
              <a:rPr lang="en-US" altLang="en-US" sz="4400" b="1" dirty="0" smtClean="0">
                <a:latin typeface="Garamond" pitchFamily="18" charset="0"/>
              </a:rPr>
              <a:t>W</a:t>
            </a:r>
            <a:r>
              <a:rPr lang="en-US" altLang="en-US" sz="2400" dirty="0" smtClean="0">
                <a:latin typeface="Garamond" pitchFamily="18" charset="0"/>
              </a:rPr>
              <a:t>ENTWORTH</a:t>
            </a:r>
            <a:r>
              <a:rPr lang="en-US" altLang="en-US" dirty="0" smtClean="0">
                <a:latin typeface="Garamond" pitchFamily="18" charset="0"/>
              </a:rPr>
              <a:t> </a:t>
            </a:r>
            <a:r>
              <a:rPr lang="en-US" altLang="en-US" sz="4000" b="1" dirty="0" smtClean="0">
                <a:latin typeface="Garamond" pitchFamily="18" charset="0"/>
              </a:rPr>
              <a:t>R</a:t>
            </a:r>
            <a:r>
              <a:rPr lang="en-US" altLang="en-US" sz="2400" dirty="0" smtClean="0">
                <a:latin typeface="Garamond" pitchFamily="18" charset="0"/>
              </a:rPr>
              <a:t>ESORT</a:t>
            </a:r>
            <a:r>
              <a:rPr lang="en-US" altLang="en-US" dirty="0" smtClean="0">
                <a:latin typeface="Garamond" pitchFamily="18" charset="0"/>
              </a:rPr>
              <a:t> </a:t>
            </a:r>
          </a:p>
          <a:p>
            <a:pPr marR="0" algn="ctr" eaLnBrk="1" hangingPunct="1"/>
            <a:r>
              <a:rPr lang="en-US" altLang="en-US" sz="4000" b="1" dirty="0" smtClean="0">
                <a:latin typeface="Garamond" pitchFamily="18" charset="0"/>
              </a:rPr>
              <a:t>C</a:t>
            </a:r>
            <a:r>
              <a:rPr lang="en-US" altLang="en-US" sz="2400" dirty="0" smtClean="0">
                <a:latin typeface="Garamond" pitchFamily="18" charset="0"/>
              </a:rPr>
              <a:t>ONDOMINIUM</a:t>
            </a:r>
            <a:r>
              <a:rPr lang="en-US" altLang="en-US" dirty="0" smtClean="0">
                <a:latin typeface="Garamond" pitchFamily="18" charset="0"/>
              </a:rPr>
              <a:t> </a:t>
            </a:r>
            <a:r>
              <a:rPr lang="en-US" altLang="en-US" sz="4000" b="1" dirty="0" smtClean="0">
                <a:latin typeface="Garamond" pitchFamily="18" charset="0"/>
              </a:rPr>
              <a:t>A</a:t>
            </a:r>
            <a:r>
              <a:rPr lang="en-US" altLang="en-US" sz="2400" dirty="0" smtClean="0">
                <a:latin typeface="Garamond" pitchFamily="18" charset="0"/>
              </a:rPr>
              <a:t>SSOCIATION</a:t>
            </a:r>
            <a:r>
              <a:rPr lang="en-US" altLang="en-US" sz="2400" b="1" dirty="0" smtClean="0">
                <a:latin typeface="Garamond" pitchFamily="18" charset="0"/>
              </a:rPr>
              <a:t>  </a:t>
            </a:r>
            <a:r>
              <a:rPr lang="en-US" altLang="en-US" sz="4000" b="1" dirty="0" smtClean="0">
                <a:latin typeface="Garamond" pitchFamily="18" charset="0"/>
              </a:rPr>
              <a:t>O</a:t>
            </a:r>
            <a:r>
              <a:rPr lang="en-US" altLang="en-US" sz="2400" dirty="0" smtClean="0">
                <a:latin typeface="Garamond" pitchFamily="18" charset="0"/>
              </a:rPr>
              <a:t>WNERS</a:t>
            </a:r>
          </a:p>
          <a:p>
            <a:pPr marR="0" algn="ctr" eaLnBrk="1" hangingPunct="1"/>
            <a:endParaRPr lang="en-US" altLang="en-US" sz="2400" dirty="0" smtClean="0">
              <a:latin typeface="Garamond" pitchFamily="18" charset="0"/>
            </a:endParaRPr>
          </a:p>
          <a:p>
            <a:pPr marR="0" algn="ctr" eaLnBrk="1" hangingPunct="1"/>
            <a:r>
              <a:rPr lang="en-US" altLang="en-US" b="1" dirty="0" smtClean="0">
                <a:latin typeface="Garamond" pitchFamily="18" charset="0"/>
              </a:rPr>
              <a:t>2016</a:t>
            </a:r>
            <a:r>
              <a:rPr lang="en-US" altLang="en-US" dirty="0" smtClean="0">
                <a:latin typeface="Garamond" pitchFamily="18" charset="0"/>
              </a:rPr>
              <a:t> ANNUAL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        Capital </a:t>
            </a:r>
            <a:r>
              <a:rPr lang="en-US" altLang="en-US" dirty="0"/>
              <a:t>Improvement Plan</a:t>
            </a:r>
            <a:br>
              <a:rPr lang="en-US" altLang="en-US" dirty="0"/>
            </a:br>
            <a:r>
              <a:rPr lang="en-US" altLang="en-US" dirty="0"/>
              <a:t>			</a:t>
            </a:r>
            <a:r>
              <a:rPr lang="en-US" altLang="en-US" sz="2400" dirty="0"/>
              <a:t>Erik Chandler</a:t>
            </a:r>
            <a:endParaRPr lang="en-US" dirty="0"/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838" y="2062163"/>
            <a:ext cx="60118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        Capital Improvement Plan</a:t>
            </a:r>
            <a:br>
              <a:rPr lang="en-US" altLang="en-US" dirty="0" smtClean="0"/>
            </a:br>
            <a:r>
              <a:rPr lang="en-US" altLang="en-US" dirty="0" smtClean="0"/>
              <a:t>			</a:t>
            </a:r>
            <a:r>
              <a:rPr lang="en-US" altLang="en-US" sz="2400" dirty="0" smtClean="0"/>
              <a:t>Erik Chandler</a:t>
            </a:r>
            <a:endParaRPr lang="en-US" dirty="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1941513"/>
            <a:ext cx="54340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         Capital </a:t>
            </a:r>
            <a:r>
              <a:rPr lang="en-US" altLang="en-US" dirty="0"/>
              <a:t>Improvement Plan</a:t>
            </a:r>
            <a:br>
              <a:rPr lang="en-US" altLang="en-US" dirty="0"/>
            </a:br>
            <a:r>
              <a:rPr lang="en-US" altLang="en-US" dirty="0"/>
              <a:t>			</a:t>
            </a:r>
            <a:r>
              <a:rPr lang="en-US" altLang="en-US" sz="2400" dirty="0"/>
              <a:t>Erik Chandler</a:t>
            </a:r>
            <a:endParaRPr lang="en-US" dirty="0"/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1931988"/>
            <a:ext cx="7392988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588" y="1528840"/>
            <a:ext cx="8305800" cy="230805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FINANCIAL IMPLICATIONS OF CAPITAL PLAN</a:t>
            </a:r>
            <a:br>
              <a:rPr lang="en-US" sz="3100" dirty="0" smtClean="0"/>
            </a:br>
            <a:r>
              <a:rPr lang="en-US" sz="3100" dirty="0" smtClean="0"/>
              <a:t>John Sevee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1813" y="577850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smtClean="0"/>
              <a:t>Where did the 2016 Dollars Go ???</a:t>
            </a:r>
            <a:br>
              <a:rPr lang="en-US" altLang="en-US" sz="3200" smtClean="0"/>
            </a:br>
            <a:r>
              <a:rPr lang="en-US" altLang="en-US" sz="3200" smtClean="0"/>
              <a:t>John Sevee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446484"/>
              </p:ext>
            </p:extLst>
          </p:nvPr>
        </p:nvGraphicFramePr>
        <p:xfrm>
          <a:off x="1595438" y="1311214"/>
          <a:ext cx="6427787" cy="4166136"/>
        </p:xfrm>
        <a:graphic>
          <a:graphicData uri="http://schemas.openxmlformats.org/drawingml/2006/table">
            <a:tbl>
              <a:tblPr/>
              <a:tblGrid>
                <a:gridCol w="1783848"/>
                <a:gridCol w="1312020"/>
                <a:gridCol w="3331919"/>
              </a:tblGrid>
              <a:tr h="34751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1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1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Chimney Repair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19,415 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Painting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49,602 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Roads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Walkway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27,996 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Roofing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55,235 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Rot Work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141,228 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Tree Work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28,143 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Capital Expenditures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321,620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Where will 2017 funds be spent?</a:t>
            </a:r>
            <a:br>
              <a:rPr lang="en-US" dirty="0" smtClean="0"/>
            </a:br>
            <a:r>
              <a:rPr lang="en-US" dirty="0" smtClean="0"/>
              <a:t>			John Sevee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31486"/>
              </p:ext>
            </p:extLst>
          </p:nvPr>
        </p:nvGraphicFramePr>
        <p:xfrm>
          <a:off x="457200" y="1935163"/>
          <a:ext cx="8083550" cy="438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6632"/>
                <a:gridCol w="820985"/>
                <a:gridCol w="1060966"/>
                <a:gridCol w="1124118"/>
                <a:gridCol w="1225163"/>
                <a:gridCol w="1275686"/>
              </a:tblGrid>
              <a:tr h="150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Rot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6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Building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Total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Roofing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Work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Painting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Contingency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5 Fairview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73,000.00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34,500.00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Building 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69,000.00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44,000.00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Roof, Skylight ,rot ,paint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Building 14 Joshua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Chimney Chase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13 Chipper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Roofing - Rear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Building 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roofing rear ***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Building 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Roofing rear***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Building 31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roofing rear***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Hurlin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Furnace building  rot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602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602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244,500.00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158,500.00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52,000.00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23,000.00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  <a:tr h="15082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***For completion in the fourth quarter of 2017- the first quarter of fiscal 2018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90563" y="228600"/>
            <a:ext cx="8229600" cy="1143000"/>
          </a:xfrm>
        </p:spPr>
        <p:txBody>
          <a:bodyPr/>
          <a:lstStyle/>
          <a:p>
            <a:pPr algn="ctr"/>
            <a:r>
              <a:rPr lang="en-US" altLang="en-US" sz="3200" smtClean="0"/>
              <a:t>Financial Review </a:t>
            </a:r>
            <a:br>
              <a:rPr lang="en-US" altLang="en-US" sz="3200" smtClean="0"/>
            </a:br>
            <a:r>
              <a:rPr lang="en-US" altLang="en-US" sz="3200" smtClean="0"/>
              <a:t>John Sevee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85766786"/>
              </p:ext>
            </p:extLst>
          </p:nvPr>
        </p:nvGraphicFramePr>
        <p:xfrm>
          <a:off x="414338" y="1457325"/>
          <a:ext cx="8255000" cy="4683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5532"/>
                <a:gridCol w="1104105"/>
                <a:gridCol w="1104105"/>
                <a:gridCol w="1024902"/>
                <a:gridCol w="1213555"/>
                <a:gridCol w="1262801"/>
              </a:tblGrid>
              <a:tr h="20628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 dirty="0">
                          <a:effectLst/>
                        </a:rPr>
                        <a:t> 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 dirty="0">
                          <a:effectLst/>
                          <a:latin typeface="+mn-lt"/>
                        </a:rPr>
                        <a:t>2016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 dirty="0">
                          <a:effectLst/>
                          <a:latin typeface="+mn-lt"/>
                        </a:rPr>
                        <a:t>2016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 dirty="0">
                          <a:effectLst/>
                        </a:rPr>
                        <a:t>2016 Actual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 dirty="0">
                          <a:effectLst/>
                        </a:rPr>
                        <a:t>2016 Comments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 dirty="0">
                          <a:effectLst/>
                        </a:rPr>
                        <a:t>Proposed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  <a:tr h="391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 dirty="0" smtClean="0">
                          <a:effectLst/>
                          <a:latin typeface="+mn-lt"/>
                        </a:rPr>
                        <a:t>Budget</a:t>
                      </a:r>
                    </a:p>
                    <a:p>
                      <a:pPr algn="ctr" rtl="0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Col.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 1</a:t>
                      </a:r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 dirty="0">
                          <a:effectLst/>
                          <a:latin typeface="+mn-lt"/>
                        </a:rPr>
                        <a:t>Actual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2</a:t>
                      </a:r>
                      <a:endParaRPr lang="en-US" sz="800" u="sng" strike="noStrike" dirty="0" smtClean="0">
                        <a:effectLst/>
                        <a:latin typeface="+mn-lt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 dirty="0">
                          <a:effectLst/>
                        </a:rPr>
                        <a:t>vs Budget </a:t>
                      </a:r>
                      <a:r>
                        <a:rPr lang="en-US" sz="1000" u="sng" strike="noStrike" dirty="0" smtClean="0">
                          <a:effectLst/>
                        </a:rPr>
                        <a:t>(%)</a:t>
                      </a:r>
                    </a:p>
                    <a:p>
                      <a:pPr algn="ctr" rtl="0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(Col.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2- Col.1) / Col.1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 dirty="0">
                          <a:effectLst/>
                        </a:rPr>
                        <a:t>2017 Budget 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  <a:tr h="2419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Revenues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$446,000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$447,000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r>
                        <a:rPr lang="en-US" sz="1000" u="none" strike="noStrike" dirty="0" smtClean="0">
                          <a:effectLst/>
                        </a:rPr>
                        <a:t>% Dues Increase,</a:t>
                      </a:r>
                    </a:p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3/4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year assessment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$487,000 </a:t>
                      </a:r>
                      <a:endParaRPr lang="en-US" sz="10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Includes full year assessment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  <a:tr h="350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Contracts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$169,000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$170,714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Insurance increase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$173,040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  <a:tr h="350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Building Maintenance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</a:t>
                      </a:r>
                      <a:r>
                        <a:rPr lang="en-US" sz="1000" u="none" strike="noStrike" dirty="0" smtClean="0">
                          <a:effectLst/>
                        </a:rPr>
                        <a:t>36,000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$19,910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</a:rPr>
                        <a:t>-45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Variance covered by capital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$37,500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  <a:tr h="350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Grounds Maintenance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$9,000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$7,788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Variance in capital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$6,000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  <a:tr h="1994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Utilities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$23,000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$26,330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septic pump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$25,100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  <a:tr h="206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replacement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2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Other Miscellaneous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$6,000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$15,244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Legal fees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$9,420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  <a:tr h="350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Reserves                     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$38,000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Used for capital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$60,000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  <a:tr h="350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CAPEX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u="none" strike="noStrike" dirty="0">
                          <a:effectLst/>
                        </a:rPr>
                        <a:t>$165,000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$321,620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Roof and BRL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$157,000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  <a:tr h="939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Net Cash Flow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($114,606)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 Net Reserves Depleted 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$0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904875"/>
            <a:ext cx="8229600" cy="79057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Financial Review</a:t>
            </a:r>
            <a:br>
              <a:rPr lang="en-US" altLang="en-US" smtClean="0"/>
            </a:br>
            <a:r>
              <a:rPr lang="en-US" altLang="en-US" sz="2400" smtClean="0"/>
              <a:t>John Sevee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4294967295"/>
          </p:nvPr>
        </p:nvSpPr>
        <p:spPr>
          <a:xfrm>
            <a:off x="584200" y="3106738"/>
            <a:ext cx="8259763" cy="2447925"/>
          </a:xfrm>
        </p:spPr>
        <p:txBody>
          <a:bodyPr/>
          <a:lstStyle/>
          <a:p>
            <a:pPr marL="228600" indent="-228600">
              <a:spcBef>
                <a:spcPct val="0"/>
              </a:spcBef>
              <a:tabLst>
                <a:tab pos="228600" algn="l"/>
              </a:tabLst>
            </a:pPr>
            <a:r>
              <a:rPr lang="en-US" altLang="en-US" sz="2400" smtClean="0">
                <a:latin typeface="Arial" charset="0"/>
                <a:cs typeface="Times New Roman" charset="0"/>
              </a:rPr>
              <a:t>   Continue Building Repairs</a:t>
            </a:r>
            <a:endParaRPr lang="en-US" altLang="en-US" sz="2400" smtClean="0">
              <a:latin typeface="Times New Roman" charset="0"/>
              <a:cs typeface="Times New Roman" charset="0"/>
            </a:endParaRPr>
          </a:p>
          <a:p>
            <a:pPr marL="228600" indent="-228600">
              <a:spcBef>
                <a:spcPct val="0"/>
              </a:spcBef>
              <a:tabLst>
                <a:tab pos="228600" algn="l"/>
              </a:tabLst>
            </a:pPr>
            <a:r>
              <a:rPr lang="en-US" altLang="en-US" sz="2400" smtClean="0">
                <a:latin typeface="Arial" charset="0"/>
                <a:cs typeface="Times New Roman" charset="0"/>
              </a:rPr>
              <a:t>   File the document amendment</a:t>
            </a:r>
          </a:p>
          <a:p>
            <a:pPr marL="228600" indent="-228600">
              <a:spcBef>
                <a:spcPct val="0"/>
              </a:spcBef>
              <a:tabLst>
                <a:tab pos="228600" algn="l"/>
              </a:tabLst>
            </a:pPr>
            <a:r>
              <a:rPr lang="en-US" altLang="en-US" sz="2400" smtClean="0">
                <a:latin typeface="Arial" charset="0"/>
                <a:cs typeface="Times New Roman" charset="0"/>
              </a:rPr>
              <a:t>   Maximize impact and Minimize Future Capital Costs</a:t>
            </a:r>
          </a:p>
          <a:p>
            <a:pPr marL="228600" indent="-228600">
              <a:spcBef>
                <a:spcPct val="0"/>
              </a:spcBef>
              <a:tabLst>
                <a:tab pos="228600" algn="l"/>
              </a:tabLst>
            </a:pPr>
            <a:r>
              <a:rPr lang="en-US" altLang="en-US" sz="2400" smtClean="0">
                <a:latin typeface="Arial" charset="0"/>
                <a:cs typeface="Times New Roman" charset="0"/>
              </a:rPr>
              <a:t>   Address the Reserve Deficiency</a:t>
            </a:r>
          </a:p>
          <a:p>
            <a:pPr marL="366713" lvl="1" indent="0">
              <a:spcBef>
                <a:spcPct val="0"/>
              </a:spcBef>
              <a:buFont typeface="Wingdings 2" pitchFamily="18" charset="2"/>
              <a:buNone/>
              <a:tabLst>
                <a:tab pos="228600" algn="l"/>
              </a:tabLst>
            </a:pPr>
            <a:endParaRPr lang="en-US" altLang="en-US" smtClean="0">
              <a:latin typeface="Arial" charset="0"/>
              <a:cs typeface="Times New Roman" charset="0"/>
            </a:endParaRPr>
          </a:p>
          <a:p>
            <a:pPr marL="228600" indent="-228600">
              <a:spcBef>
                <a:spcPct val="0"/>
              </a:spcBef>
              <a:buFont typeface="Wingdings 2" pitchFamily="18" charset="2"/>
              <a:buNone/>
              <a:tabLst>
                <a:tab pos="228600" algn="l"/>
              </a:tabLst>
            </a:pPr>
            <a:r>
              <a:rPr lang="en-US" altLang="en-US" sz="2400" smtClean="0">
                <a:latin typeface="Arial" charset="0"/>
                <a:cs typeface="Times New Roman" charset="0"/>
              </a:rPr>
              <a:t> </a:t>
            </a:r>
            <a:endParaRPr lang="en-US" altLang="en-US" smtClean="0">
              <a:latin typeface="Arial" charset="0"/>
              <a:cs typeface="Times New Roman" charset="0"/>
            </a:endParaRPr>
          </a:p>
          <a:p>
            <a:pPr marL="228600" indent="-228600">
              <a:spcBef>
                <a:spcPct val="0"/>
              </a:spcBef>
              <a:tabLst>
                <a:tab pos="228600" algn="l"/>
              </a:tabLst>
            </a:pPr>
            <a:endParaRPr lang="en-US" altLang="en-US" sz="2400" smtClean="0">
              <a:latin typeface="Arial" charset="0"/>
              <a:cs typeface="Times New Roman" charset="0"/>
            </a:endParaRPr>
          </a:p>
          <a:p>
            <a:pPr marL="228600" indent="-228600">
              <a:spcBef>
                <a:spcPct val="0"/>
              </a:spcBef>
              <a:buFont typeface="Wingdings 2" pitchFamily="18" charset="2"/>
              <a:buNone/>
              <a:tabLst>
                <a:tab pos="228600" algn="l"/>
              </a:tabLst>
            </a:pPr>
            <a:endParaRPr lang="en-US" altLang="en-US" sz="2400" smtClean="0">
              <a:latin typeface="Times New Roman" charset="0"/>
              <a:cs typeface="Times New Roman" charset="0"/>
            </a:endParaRPr>
          </a:p>
          <a:p>
            <a:pPr marL="228600" indent="-228600">
              <a:buFont typeface="Wingdings 2" pitchFamily="18" charset="2"/>
              <a:buNone/>
              <a:tabLst>
                <a:tab pos="228600" algn="l"/>
              </a:tabLst>
            </a:pPr>
            <a:r>
              <a:rPr lang="en-US" altLang="en-US" sz="2400" smtClean="0">
                <a:latin typeface="Calibri" pitchFamily="34" charset="0"/>
              </a:rPr>
              <a:t> </a:t>
            </a:r>
          </a:p>
          <a:p>
            <a:pPr marL="228600" indent="-228600">
              <a:buFont typeface="Wingdings 2" pitchFamily="18" charset="2"/>
              <a:buNone/>
              <a:tabLst>
                <a:tab pos="228600" algn="l"/>
              </a:tabLst>
            </a:pPr>
            <a:r>
              <a:rPr lang="en-US" altLang="en-US" sz="2400" smtClean="0">
                <a:latin typeface="Calibri" pitchFamily="34" charset="0"/>
              </a:rPr>
              <a:t> </a:t>
            </a:r>
          </a:p>
          <a:p>
            <a:pPr marL="228600" indent="-228600" eaLnBrk="1" hangingPunct="1">
              <a:lnSpc>
                <a:spcPts val="2000"/>
              </a:lnSpc>
              <a:tabLst>
                <a:tab pos="228600" algn="l"/>
              </a:tabLst>
            </a:pPr>
            <a:endParaRPr lang="en-US" altLang="en-US" sz="2000" b="1" smtClean="0">
              <a:latin typeface="Arial" charset="0"/>
              <a:cs typeface="Arial" charset="0"/>
            </a:endParaRPr>
          </a:p>
          <a:p>
            <a:pPr marL="228600" indent="-228600" eaLnBrk="1" hangingPunct="1">
              <a:lnSpc>
                <a:spcPts val="2000"/>
              </a:lnSpc>
              <a:tabLst>
                <a:tab pos="228600" algn="l"/>
              </a:tabLst>
            </a:pPr>
            <a:endParaRPr lang="en-US" altLang="en-US" sz="2000" b="1" smtClean="0"/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1323975" y="1982788"/>
            <a:ext cx="66055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>
                <a:cs typeface="Times New Roman" charset="0"/>
              </a:rPr>
              <a:t>IMPORTANT 2017 GOALS</a:t>
            </a:r>
          </a:p>
          <a:p>
            <a:pPr algn="ctr"/>
            <a:endParaRPr lang="en-US" altLang="en-US" b="1">
              <a:cs typeface="Times New Roman" charset="0"/>
            </a:endParaRPr>
          </a:p>
          <a:p>
            <a:pPr algn="ctr"/>
            <a:r>
              <a:rPr lang="en-US" altLang="en-US" b="1">
                <a:cs typeface="Times New Roman" charset="0"/>
              </a:rPr>
              <a:t>   John Sevee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2052638"/>
            <a:ext cx="6581775" cy="318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SLATE OF NOMINEES</a:t>
            </a:r>
          </a:p>
          <a:p>
            <a:pPr algn="ctr" eaLnBrk="1" hangingPunct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2 Expiring terms this year</a:t>
            </a:r>
          </a:p>
          <a:p>
            <a:pPr algn="ctr" eaLnBrk="1" hangingPunct="1"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John Sevee -5 Fairview </a:t>
            </a:r>
          </a:p>
          <a:p>
            <a:pPr algn="ctr" eaLnBrk="1" hangingPunct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Jack Rowe  - 20 Cottage Drive</a:t>
            </a:r>
          </a:p>
          <a:p>
            <a:pPr algn="ctr" eaLnBrk="1" hangingPunct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Nominations from the floor ???</a:t>
            </a:r>
          </a:p>
          <a:p>
            <a:pPr algn="ctr" eaLnBrk="1" hangingPunct="1"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A BIG THANK YOU to:</a:t>
            </a:r>
          </a:p>
          <a:p>
            <a:pPr algn="ctr" eaLnBrk="1" hangingPunct="1">
              <a:buFontTx/>
              <a:buNone/>
            </a:pPr>
            <a:r>
              <a:rPr lang="en-US" altLang="en-US" b="1" i="1" smtClean="0">
                <a:latin typeface="Arial" charset="0"/>
                <a:cs typeface="Arial" charset="0"/>
              </a:rPr>
              <a:t>ROSEMARY  O’BRIEN</a:t>
            </a:r>
          </a:p>
          <a:p>
            <a:pPr algn="ctr" eaLnBrk="1" hangingPunct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for </a:t>
            </a:r>
            <a:r>
              <a:rPr lang="en-US" altLang="en-US" b="1" i="1" u="sng" smtClean="0">
                <a:latin typeface="Arial" charset="0"/>
                <a:cs typeface="Arial" charset="0"/>
              </a:rPr>
              <a:t>8 YEARS </a:t>
            </a:r>
            <a:r>
              <a:rPr lang="en-US" altLang="en-US" smtClean="0">
                <a:latin typeface="Arial" charset="0"/>
                <a:cs typeface="Arial" charset="0"/>
              </a:rPr>
              <a:t>of TIRELESS SERVICE !</a:t>
            </a:r>
          </a:p>
          <a:p>
            <a:pPr eaLnBrk="1" hangingPunct="1">
              <a:buFontTx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0063" y="279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Election of Officers</a:t>
            </a:r>
            <a:br>
              <a:rPr lang="en-US" dirty="0" smtClean="0"/>
            </a:br>
            <a:r>
              <a:rPr lang="en-US" sz="2400" dirty="0" smtClean="0"/>
              <a:t>Dan Coughlin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Real Estate</a:t>
            </a:r>
            <a:br>
              <a:rPr lang="en-US" dirty="0" smtClean="0"/>
            </a:br>
            <a:r>
              <a:rPr lang="en-US" sz="2400" dirty="0" smtClean="0"/>
              <a:t>Kathleen Sullivan Head</a:t>
            </a:r>
          </a:p>
        </p:txBody>
      </p:sp>
      <p:pic>
        <p:nvPicPr>
          <p:cNvPr id="24579" name="Picture 4" descr="bad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620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82938" y="142875"/>
            <a:ext cx="2997200" cy="849313"/>
          </a:xfrm>
        </p:spPr>
        <p:txBody>
          <a:bodyPr/>
          <a:lstStyle/>
          <a:p>
            <a:pPr eaLnBrk="1" hangingPunct="1"/>
            <a:r>
              <a:rPr lang="en-US" altLang="en-US" smtClean="0"/>
              <a:t>AGENDA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>
          <a:xfrm>
            <a:off x="150813" y="992188"/>
            <a:ext cx="8926512" cy="5337175"/>
          </a:xfrm>
        </p:spPr>
        <p:txBody>
          <a:bodyPr/>
          <a:lstStyle/>
          <a:p>
            <a:pPr marL="182563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Welcome / Notice / Quorum / 2015 Minutes	Dan Coughlin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Summary of Major Activities			Dan Coughlin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 Improvement Plan 			Erik Chandler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Implications of Capital Plan		John Sevee</a:t>
            </a:r>
          </a:p>
          <a:p>
            <a:pPr marL="182563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Review of 2016 &amp; 2017 Budget	John Sevee</a:t>
            </a:r>
          </a:p>
          <a:p>
            <a:pPr marL="182563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Election of Board Members			Dan Coughlin</a:t>
            </a:r>
          </a:p>
          <a:p>
            <a:pPr marL="182563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 Estate					Kathleen Sullivan Head</a:t>
            </a:r>
          </a:p>
          <a:p>
            <a:pPr marL="182563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Around Town					DD Warren</a:t>
            </a:r>
            <a:endParaRPr lang="en-US" alt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9488" y="725488"/>
            <a:ext cx="5283200" cy="1143000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Going On Around Town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800" smtClean="0"/>
              <a:t>DD Warren</a:t>
            </a:r>
            <a:endParaRPr lang="en-US" altLang="en-US" smtClean="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198438" y="2052638"/>
            <a:ext cx="89455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ts val="1200"/>
              </a:spcBef>
              <a:buClr>
                <a:schemeClr val="hlink"/>
              </a:buClr>
              <a:buSzPct val="95000"/>
              <a:buFont typeface="Wingdings" pitchFamily="2" charset="2"/>
              <a:buChar char="v"/>
            </a:pPr>
            <a:r>
              <a:rPr lang="en-US" altLang="en-US" sz="2400"/>
              <a:t>Santa Holiday Express – </a:t>
            </a:r>
            <a:r>
              <a:rPr lang="en-US" altLang="en-US" sz="2400">
                <a:solidFill>
                  <a:schemeClr val="accent1"/>
                </a:solidFill>
              </a:rPr>
              <a:t>Conway Scenic RR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hlink"/>
              </a:buClr>
              <a:buSzPct val="95000"/>
              <a:buFont typeface="Wingdings" pitchFamily="2" charset="2"/>
              <a:buChar char="v"/>
            </a:pPr>
            <a:r>
              <a:rPr lang="en-US" altLang="en-US" sz="2400"/>
              <a:t>Jingle Bell Tour – </a:t>
            </a:r>
            <a:r>
              <a:rPr lang="en-US" altLang="en-US" sz="2000"/>
              <a:t>Jackson Village </a:t>
            </a:r>
            <a:r>
              <a:rPr lang="en-US" altLang="en-US" sz="2000">
                <a:solidFill>
                  <a:schemeClr val="accent1"/>
                </a:solidFill>
              </a:rPr>
              <a:t>– </a:t>
            </a:r>
            <a:r>
              <a:rPr lang="en-US" altLang="en-US">
                <a:solidFill>
                  <a:schemeClr val="accent1"/>
                </a:solidFill>
              </a:rPr>
              <a:t>11 am to 4 pm </a:t>
            </a:r>
            <a:endParaRPr lang="en-US" altLang="en-US" sz="2000">
              <a:solidFill>
                <a:schemeClr val="accent1"/>
              </a:solidFill>
            </a:endParaRPr>
          </a:p>
          <a:p>
            <a:pPr marL="469900" lvl="1" eaLnBrk="1" hangingPunct="1">
              <a:spcBef>
                <a:spcPts val="1200"/>
              </a:spcBef>
              <a:buClr>
                <a:schemeClr val="hlink"/>
              </a:buClr>
              <a:buSzPct val="95000"/>
            </a:pPr>
            <a:r>
              <a:rPr lang="en-US" altLang="en-US" sz="1900">
                <a:solidFill>
                  <a:schemeClr val="accent1"/>
                </a:solidFill>
              </a:rPr>
              <a:t>			call Chamber for info  383-9356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1200"/>
              </a:spcBef>
              <a:buClr>
                <a:schemeClr val="hlink"/>
              </a:buClr>
              <a:buSzPct val="95000"/>
              <a:buFont typeface="Wingdings" pitchFamily="2" charset="2"/>
              <a:buChar char="v"/>
            </a:pPr>
            <a:r>
              <a:rPr lang="en-US" altLang="en-US" sz="2400"/>
              <a:t>Photos with Santa </a:t>
            </a:r>
            <a:r>
              <a:rPr lang="en-US" altLang="en-US" sz="2400">
                <a:solidFill>
                  <a:schemeClr val="accent1"/>
                </a:solidFill>
              </a:rPr>
              <a:t>– Settlers Green </a:t>
            </a:r>
            <a:r>
              <a:rPr lang="en-US" altLang="en-US">
                <a:solidFill>
                  <a:schemeClr val="accent1"/>
                </a:solidFill>
              </a:rPr>
              <a:t>– 10 to 2 pm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1200"/>
              </a:spcBef>
              <a:buClr>
                <a:schemeClr val="hlink"/>
              </a:buClr>
              <a:buSzPct val="95000"/>
              <a:buFont typeface="Wingdings" pitchFamily="2" charset="2"/>
              <a:buChar char="v"/>
            </a:pPr>
            <a:r>
              <a:rPr lang="en-US" altLang="en-US" sz="2400"/>
              <a:t>Shop Till You Drop </a:t>
            </a:r>
            <a:r>
              <a:rPr lang="en-US" altLang="en-US" sz="2400">
                <a:solidFill>
                  <a:schemeClr val="accent1"/>
                </a:solidFill>
              </a:rPr>
              <a:t>…….. Settlers Green Tree Festival</a:t>
            </a:r>
          </a:p>
          <a:p>
            <a:pPr lvl="2" indent="-246063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 2" pitchFamily="18" charset="2"/>
              <a:buNone/>
            </a:pPr>
            <a:endParaRPr lang="en-US" altLang="en-US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            DINNER TONIGHT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19400"/>
            <a:ext cx="8229600" cy="1600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 smtClean="0">
                <a:latin typeface="+mj-lt"/>
              </a:rPr>
              <a:t>  5:30 PM Cocktails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latin typeface="+mj-lt"/>
              </a:rPr>
              <a:t>6:30 PM Dinner</a:t>
            </a:r>
          </a:p>
          <a:p>
            <a:pPr algn="ctr" eaLnBrk="1" hangingPunct="1">
              <a:buFontTx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Wentworth Hotel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334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4400">
                <a:solidFill>
                  <a:schemeClr val="bg2"/>
                </a:solidFill>
                <a:latin typeface="Arial Black" pitchFamily="34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599"/>
            <a:ext cx="8229600" cy="159077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Welcome 2016   </a:t>
            </a:r>
            <a:br>
              <a:rPr lang="en-US" dirty="0" smtClean="0"/>
            </a:br>
            <a:r>
              <a:rPr lang="en-US" sz="2400" dirty="0" smtClean="0"/>
              <a:t>Dan Coughlin</a:t>
            </a:r>
            <a:endParaRPr lang="en-US" dirty="0" smtClean="0"/>
          </a:p>
        </p:txBody>
      </p:sp>
      <p:sp>
        <p:nvSpPr>
          <p:cNvPr id="8195" name="Text Placeholder 1"/>
          <p:cNvSpPr>
            <a:spLocks noGrp="1"/>
          </p:cNvSpPr>
          <p:nvPr>
            <p:ph type="body" sz="half" idx="1"/>
          </p:nvPr>
        </p:nvSpPr>
        <p:spPr>
          <a:xfrm>
            <a:off x="976313" y="2362200"/>
            <a:ext cx="6942137" cy="4495800"/>
          </a:xfrm>
        </p:spPr>
        <p:txBody>
          <a:bodyPr/>
          <a:lstStyle/>
          <a:p>
            <a:r>
              <a:rPr lang="en-US" altLang="en-US" sz="2400" b="1" dirty="0" smtClean="0">
                <a:latin typeface="Arial" charset="0"/>
                <a:cs typeface="Arial" charset="0"/>
              </a:rPr>
              <a:t>Proof of Notice</a:t>
            </a:r>
          </a:p>
          <a:p>
            <a:pPr marL="0" indent="0">
              <a:buNone/>
            </a:pPr>
            <a:endParaRPr lang="en-US" altLang="en-US" sz="2400" b="1" dirty="0" smtClean="0">
              <a:latin typeface="Arial" charset="0"/>
              <a:cs typeface="Arial" charset="0"/>
            </a:endParaRPr>
          </a:p>
          <a:p>
            <a:r>
              <a:rPr lang="en-US" altLang="en-US" sz="2400" b="1" dirty="0" smtClean="0">
                <a:latin typeface="Arial" charset="0"/>
                <a:cs typeface="Arial" charset="0"/>
              </a:rPr>
              <a:t>Determination of Quorum</a:t>
            </a:r>
          </a:p>
          <a:p>
            <a:endParaRPr lang="en-US" altLang="en-US" sz="2400" b="1" dirty="0" smtClean="0">
              <a:latin typeface="Arial" charset="0"/>
              <a:cs typeface="Arial" charset="0"/>
            </a:endParaRPr>
          </a:p>
          <a:p>
            <a:r>
              <a:rPr lang="en-US" altLang="en-US" sz="2400" b="1" dirty="0" smtClean="0">
                <a:latin typeface="Arial" charset="0"/>
                <a:cs typeface="Arial" charset="0"/>
              </a:rPr>
              <a:t>Approval Meeting Minutes 12/5/2015</a:t>
            </a:r>
            <a:endParaRPr lang="en-US" alt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95475"/>
          </a:xfrm>
        </p:spPr>
        <p:txBody>
          <a:bodyPr/>
          <a:lstStyle/>
          <a:p>
            <a:pPr algn="ctr"/>
            <a:r>
              <a:rPr lang="en-US" altLang="en-US" smtClean="0"/>
              <a:t> 2016 MAJOR ACTIVITIES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82850"/>
            <a:ext cx="4038600" cy="3613150"/>
          </a:xfrm>
        </p:spPr>
        <p:txBody>
          <a:bodyPr/>
          <a:lstStyle/>
          <a:p>
            <a:r>
              <a:rPr lang="en-US" altLang="en-US" sz="2400" smtClean="0">
                <a:latin typeface="Arial" charset="0"/>
                <a:cs typeface="Arial" charset="0"/>
              </a:rPr>
              <a:t>Property line survey by White Mtn. Survey</a:t>
            </a:r>
          </a:p>
          <a:p>
            <a:endParaRPr lang="en-US" altLang="en-US" sz="2400" smtClean="0">
              <a:latin typeface="Arial" charset="0"/>
              <a:cs typeface="Arial" charset="0"/>
            </a:endParaRPr>
          </a:p>
          <a:p>
            <a:r>
              <a:rPr lang="en-US" altLang="en-US" sz="2400" smtClean="0">
                <a:latin typeface="Arial" charset="0"/>
                <a:cs typeface="Arial" charset="0"/>
              </a:rPr>
              <a:t>Amendment to Condominium Documents</a:t>
            </a:r>
          </a:p>
          <a:p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8263"/>
            <a:ext cx="4038600" cy="3487737"/>
          </a:xfrm>
        </p:spPr>
        <p:txBody>
          <a:bodyPr/>
          <a:lstStyle/>
          <a:p>
            <a:r>
              <a:rPr lang="en-US" altLang="en-US" sz="2400" smtClean="0">
                <a:latin typeface="Arial" charset="0"/>
                <a:cs typeface="Arial" charset="0"/>
              </a:rPr>
              <a:t>3 Year renewal of the Property Management Contract</a:t>
            </a:r>
          </a:p>
          <a:p>
            <a:endParaRPr lang="en-US" altLang="en-US" sz="2400" smtClean="0">
              <a:latin typeface="Arial" charset="0"/>
              <a:cs typeface="Arial" charset="0"/>
            </a:endParaRPr>
          </a:p>
          <a:p>
            <a:r>
              <a:rPr lang="en-US" altLang="en-US" sz="2400" smtClean="0">
                <a:latin typeface="Arial" charset="0"/>
                <a:cs typeface="Arial" charset="0"/>
              </a:rPr>
              <a:t>Capital Improvement Program</a:t>
            </a:r>
          </a:p>
          <a:p>
            <a:endParaRPr lang="en-US" altLang="en-US" sz="2400" smtClean="0">
              <a:latin typeface="Arial" charset="0"/>
              <a:cs typeface="Arial" charset="0"/>
            </a:endParaRPr>
          </a:p>
          <a:p>
            <a:r>
              <a:rPr lang="en-US" altLang="en-US" sz="2400" smtClean="0">
                <a:latin typeface="Arial" charset="0"/>
                <a:cs typeface="Arial" charset="0"/>
              </a:rPr>
              <a:t>$25 Per Quarter dues increase</a:t>
            </a:r>
          </a:p>
          <a:p>
            <a:endParaRPr lang="en-US" alt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1131888"/>
            <a:ext cx="7886700" cy="719137"/>
          </a:xfrm>
        </p:spPr>
        <p:txBody>
          <a:bodyPr/>
          <a:lstStyle/>
          <a:p>
            <a:r>
              <a:rPr lang="en-US" altLang="en-US" b="1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200" dirty="0" smtClean="0"/>
              <a:t>Last Year Increase brought us in Line with 2% annual increase</a:t>
            </a:r>
          </a:p>
          <a:p>
            <a:pPr>
              <a:defRPr/>
            </a:pPr>
            <a:r>
              <a:rPr lang="en-US" sz="2200" dirty="0" smtClean="0"/>
              <a:t>Maintain the inflation adjustment to the dues at 2% for 2017</a:t>
            </a:r>
          </a:p>
          <a:p>
            <a:pPr>
              <a:defRPr/>
            </a:pPr>
            <a:r>
              <a:rPr lang="en-US" sz="2200" dirty="0" smtClean="0"/>
              <a:t>Ratio of dues to assessed value  still  25% below competition</a:t>
            </a:r>
          </a:p>
          <a:p>
            <a:pPr>
              <a:defRPr/>
            </a:pPr>
            <a:r>
              <a:rPr lang="en-US" sz="2200" dirty="0" smtClean="0"/>
              <a:t>3 quarters of the 8 quarter assessment behind us</a:t>
            </a:r>
          </a:p>
          <a:p>
            <a:pPr>
              <a:defRPr/>
            </a:pPr>
            <a:r>
              <a:rPr lang="en-US" sz="2200" dirty="0" smtClean="0"/>
              <a:t>Probability that assessment will be extended beyond 8 quarters due to unforeseen rot and need to build reserves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628650" y="857250"/>
            <a:ext cx="78867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300" b="1">
                <a:latin typeface="Calibri" pitchFamily="34" charset="0"/>
              </a:rPr>
              <a:t> Wentworth Dues History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/>
        </p:nvGraphicFramePr>
        <p:xfrm>
          <a:off x="457200" y="1631950"/>
          <a:ext cx="7629525" cy="282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363663"/>
            <a:ext cx="8229600" cy="1143000"/>
          </a:xfrm>
        </p:spPr>
        <p:txBody>
          <a:bodyPr/>
          <a:lstStyle/>
          <a:p>
            <a:r>
              <a:rPr lang="en-US" smtClean="0"/>
              <a:t>    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2197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4000" dirty="0" smtClean="0"/>
              <a:t>               </a:t>
            </a:r>
            <a:r>
              <a:rPr lang="en-US" sz="3200" b="1" dirty="0" smtClean="0"/>
              <a:t>Capital Improvements</a:t>
            </a:r>
          </a:p>
          <a:p>
            <a:pPr marL="0" indent="0">
              <a:buFont typeface="Wingdings 2" pitchFamily="18" charset="2"/>
              <a:buNone/>
            </a:pPr>
            <a:endParaRPr lang="en-US" sz="3200" dirty="0" smtClean="0"/>
          </a:p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	      3 Rs: Rot, Roof, and Repairs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	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	  BRL List – Inherited when hired 	   	       and conducted owner survey</a:t>
            </a:r>
          </a:p>
          <a:p>
            <a:pPr marL="0" indent="0" algn="ctr">
              <a:buFont typeface="Wingdings 2" pitchFamily="18" charset="2"/>
              <a:buNone/>
            </a:pPr>
            <a:endParaRPr lang="en-US" sz="3200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en-US" sz="3200" dirty="0" smtClean="0"/>
              <a:t>Erik Chandler</a:t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28905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  Capital Improvement Plan</a:t>
            </a:r>
            <a:br>
              <a:rPr lang="en-US" altLang="en-US" dirty="0" smtClean="0"/>
            </a:br>
            <a:r>
              <a:rPr lang="en-US" altLang="en-US" dirty="0" smtClean="0"/>
              <a:t>			</a:t>
            </a:r>
            <a:r>
              <a:rPr lang="en-US" altLang="en-US" sz="2400" dirty="0" smtClean="0"/>
              <a:t>Erik Chandler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738438"/>
            <a:ext cx="4038600" cy="4495800"/>
          </a:xfrm>
        </p:spPr>
        <p:txBody>
          <a:bodyPr/>
          <a:lstStyle/>
          <a:p>
            <a:r>
              <a:rPr lang="en-US" altLang="en-US" smtClean="0"/>
              <a:t>Pictures 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738438"/>
            <a:ext cx="4038600" cy="4495800"/>
          </a:xfrm>
        </p:spPr>
        <p:txBody>
          <a:bodyPr/>
          <a:lstStyle/>
          <a:p>
            <a:r>
              <a:rPr lang="en-US" altLang="en-US" smtClean="0"/>
              <a:t>Pictures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3" y="2432050"/>
            <a:ext cx="8047037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        Capital </a:t>
            </a:r>
            <a:r>
              <a:rPr lang="en-US" altLang="en-US" dirty="0"/>
              <a:t>Improvement Plan</a:t>
            </a:r>
            <a:br>
              <a:rPr lang="en-US" altLang="en-US" dirty="0"/>
            </a:br>
            <a:r>
              <a:rPr lang="en-US" altLang="en-US" dirty="0"/>
              <a:t>			</a:t>
            </a:r>
            <a:r>
              <a:rPr lang="en-US" altLang="en-US" sz="2400" dirty="0"/>
              <a:t>Erik Chandler</a:t>
            </a:r>
            <a:endParaRPr lang="en-US" dirty="0"/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847850"/>
            <a:ext cx="826452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en-US" dirty="0"/>
              <a:t>Capital Improvement Plan</a:t>
            </a:r>
            <a:br>
              <a:rPr lang="en-US" altLang="en-US" dirty="0"/>
            </a:br>
            <a:r>
              <a:rPr lang="en-US" altLang="en-US" sz="2000" dirty="0" smtClean="0"/>
              <a:t>Erik </a:t>
            </a:r>
            <a:r>
              <a:rPr lang="en-US" altLang="en-US" sz="2000" dirty="0"/>
              <a:t>Chandler</a:t>
            </a:r>
            <a:endParaRPr lang="en-US" sz="2000" dirty="0"/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1992313"/>
            <a:ext cx="834072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4097</TotalTime>
  <Words>565</Words>
  <Application>Microsoft Office PowerPoint</Application>
  <PresentationFormat>On-screen Show (4:3)</PresentationFormat>
  <Paragraphs>244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Constantia</vt:lpstr>
      <vt:lpstr>Garamond</vt:lpstr>
      <vt:lpstr>Times New Roman</vt:lpstr>
      <vt:lpstr>Wingdings</vt:lpstr>
      <vt:lpstr>Wingdings 2</vt:lpstr>
      <vt:lpstr>Flow</vt:lpstr>
      <vt:lpstr>WELCOME</vt:lpstr>
      <vt:lpstr>AGENDA</vt:lpstr>
      <vt:lpstr>Welcome 2016    Dan Coughlin</vt:lpstr>
      <vt:lpstr> 2016 MAJOR ACTIVITIES</vt:lpstr>
      <vt:lpstr> </vt:lpstr>
      <vt:lpstr>     </vt:lpstr>
      <vt:lpstr>  Capital Improvement Plan    Erik Chandler</vt:lpstr>
      <vt:lpstr>        Capital Improvement Plan    Erik Chandler</vt:lpstr>
      <vt:lpstr>Capital Improvement Plan Erik Chandler</vt:lpstr>
      <vt:lpstr>        Capital Improvement Plan    Erik Chandler</vt:lpstr>
      <vt:lpstr>        Capital Improvement Plan    Erik Chandler</vt:lpstr>
      <vt:lpstr>         Capital Improvement Plan    Erik Chandler</vt:lpstr>
      <vt:lpstr> FINANCIAL IMPLICATIONS OF CAPITAL PLAN John Sevee</vt:lpstr>
      <vt:lpstr>Where did the 2016 Dollars Go ??? John Sevee</vt:lpstr>
      <vt:lpstr>Where will 2017 funds be spent?    John Sevee</vt:lpstr>
      <vt:lpstr>Financial Review  John Sevee</vt:lpstr>
      <vt:lpstr>Financial Review John Sevee</vt:lpstr>
      <vt:lpstr>PowerPoint Presentation</vt:lpstr>
      <vt:lpstr>Real Estate Kathleen Sullivan Head</vt:lpstr>
      <vt:lpstr>Going On Around Town DD Warren</vt:lpstr>
      <vt:lpstr>             DINNER TONIGHT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HP Authorized Customer</dc:creator>
  <cp:lastModifiedBy>Dan Coughlin</cp:lastModifiedBy>
  <cp:revision>433</cp:revision>
  <cp:lastPrinted>2010-11-29T00:18:37Z</cp:lastPrinted>
  <dcterms:created xsi:type="dcterms:W3CDTF">2005-11-19T15:11:10Z</dcterms:created>
  <dcterms:modified xsi:type="dcterms:W3CDTF">2016-12-15T17:20:04Z</dcterms:modified>
</cp:coreProperties>
</file>