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63" r:id="rId4"/>
    <p:sldId id="402" r:id="rId5"/>
    <p:sldId id="411" r:id="rId6"/>
    <p:sldId id="412" r:id="rId7"/>
    <p:sldId id="413" r:id="rId8"/>
    <p:sldId id="407" r:id="rId9"/>
    <p:sldId id="377" r:id="rId10"/>
    <p:sldId id="408" r:id="rId11"/>
    <p:sldId id="404" r:id="rId12"/>
    <p:sldId id="414" r:id="rId13"/>
    <p:sldId id="263" r:id="rId14"/>
    <p:sldId id="266" r:id="rId15"/>
    <p:sldId id="265" r:id="rId16"/>
    <p:sldId id="410" r:id="rId17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3" autoAdjust="0"/>
    <p:restoredTop sz="93460" autoAdjust="0"/>
  </p:normalViewPr>
  <p:slideViewPr>
    <p:cSldViewPr snapToGrid="0">
      <p:cViewPr varScale="1">
        <p:scale>
          <a:sx n="63" d="100"/>
          <a:sy n="63" d="100"/>
        </p:scale>
        <p:origin x="435" y="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63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1747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'[Assoc. Monthy Dues  Assessment Log to Share (EGC) as of 2018.xls]Sheet1'!$C$3:$C$4</c:f>
              <c:strCache>
                <c:ptCount val="2"/>
                <c:pt idx="0">
                  <c:v>Quarterly</c:v>
                </c:pt>
                <c:pt idx="1">
                  <c:v>Dues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'[Assoc. Monthy Dues  Assessment Log to Share (EGC) as of 2018.xls]Sheet1'!$B$5:$B$22</c:f>
              <c:strCache>
                <c:ptCount val="18"/>
                <c:pt idx="2">
                  <c:v>Bartlett Place</c:v>
                </c:pt>
                <c:pt idx="5">
                  <c:v>Black Mt</c:v>
                </c:pt>
                <c:pt idx="8">
                  <c:v>Jackson Falls</c:v>
                </c:pt>
                <c:pt idx="11">
                  <c:v>Mountainside</c:v>
                </c:pt>
                <c:pt idx="14">
                  <c:v>Top Notch</c:v>
                </c:pt>
                <c:pt idx="17">
                  <c:v>Wentworth</c:v>
                </c:pt>
              </c:strCache>
            </c:strRef>
          </c:cat>
          <c:val>
            <c:numRef>
              <c:f>'[Assoc. Monthy Dues  Assessment Log to Share (EGC) as of 2018.xls]Sheet1'!$C$5:$C$22</c:f>
              <c:numCache>
                <c:formatCode>General</c:formatCode>
                <c:ptCount val="18"/>
                <c:pt idx="2" formatCode="_(&quot;$&quot;* #,##0.00_);_(&quot;$&quot;* \(#,##0.00\);_(&quot;$&quot;* &quot;-&quot;??_);_(@_)">
                  <c:v>1320</c:v>
                </c:pt>
                <c:pt idx="5" formatCode="_(&quot;$&quot;* #,##0.00_);_(&quot;$&quot;* \(#,##0.00\);_(&quot;$&quot;* &quot;-&quot;??_);_(@_)">
                  <c:v>1750</c:v>
                </c:pt>
                <c:pt idx="8" formatCode="_(&quot;$&quot;* #,##0.00_);_(&quot;$&quot;* \(#,##0.00\);_(&quot;$&quot;* &quot;-&quot;??_);_(@_)">
                  <c:v>1750</c:v>
                </c:pt>
                <c:pt idx="11" formatCode="_(&quot;$&quot;* #,##0.00_);_(&quot;$&quot;* \(#,##0.00\);_(&quot;$&quot;* &quot;-&quot;??_);_(@_)">
                  <c:v>1670</c:v>
                </c:pt>
                <c:pt idx="14" formatCode="_(&quot;$&quot;* #,##0.00_);_(&quot;$&quot;* \(#,##0.00\);_(&quot;$&quot;* &quot;-&quot;??_);_(@_)">
                  <c:v>1400</c:v>
                </c:pt>
                <c:pt idx="17" formatCode="_(&quot;$&quot;* #,##0.00_);_(&quot;$&quot;* \(#,##0.00\);_(&quot;$&quot;* &quot;-&quot;??_);_(@_)">
                  <c:v>1255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4256688"/>
        <c:axId val="424257472"/>
      </c:barChart>
      <c:catAx>
        <c:axId val="42425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257472"/>
        <c:crosses val="autoZero"/>
        <c:auto val="1"/>
        <c:lblAlgn val="ctr"/>
        <c:lblOffset val="100"/>
        <c:noMultiLvlLbl val="0"/>
      </c:catAx>
      <c:valAx>
        <c:axId val="424257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25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WCRA DUES HISTORY</a:t>
            </a:r>
          </a:p>
        </c:rich>
      </c:tx>
      <c:layout>
        <c:manualLayout>
          <c:xMode val="edge"/>
          <c:yMode val="edge"/>
          <c:x val="0.38179447317013698"/>
          <c:y val="1.04434176454287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Sheet1!$B$18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Sheet1!$C$17:$Q$17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Sheet1!$C$18:$Q$18</c:f>
              <c:numCache>
                <c:formatCode>General</c:formatCode>
                <c:ptCount val="15"/>
                <c:pt idx="0">
                  <c:v>963</c:v>
                </c:pt>
                <c:pt idx="1">
                  <c:v>963</c:v>
                </c:pt>
                <c:pt idx="2">
                  <c:v>963</c:v>
                </c:pt>
                <c:pt idx="3">
                  <c:v>963</c:v>
                </c:pt>
                <c:pt idx="4">
                  <c:v>963</c:v>
                </c:pt>
                <c:pt idx="5">
                  <c:v>1025</c:v>
                </c:pt>
                <c:pt idx="6">
                  <c:v>1025</c:v>
                </c:pt>
                <c:pt idx="7">
                  <c:v>1025</c:v>
                </c:pt>
                <c:pt idx="8">
                  <c:v>1025</c:v>
                </c:pt>
                <c:pt idx="9">
                  <c:v>1025</c:v>
                </c:pt>
                <c:pt idx="10">
                  <c:v>1075</c:v>
                </c:pt>
                <c:pt idx="11">
                  <c:v>1075</c:v>
                </c:pt>
                <c:pt idx="12">
                  <c:v>1200</c:v>
                </c:pt>
                <c:pt idx="13">
                  <c:v>1225</c:v>
                </c:pt>
                <c:pt idx="14">
                  <c:v>1250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Sheet1!$B$19</c:f>
              <c:strCache>
                <c:ptCount val="1"/>
                <c:pt idx="0">
                  <c:v>Inlfated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Sheet1!$C$17:$Q$17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Sheet1!$C$19:$Q$19</c:f>
              <c:numCache>
                <c:formatCode>General</c:formatCode>
                <c:ptCount val="15"/>
                <c:pt idx="0">
                  <c:v>963</c:v>
                </c:pt>
                <c:pt idx="1">
                  <c:v>982</c:v>
                </c:pt>
                <c:pt idx="2">
                  <c:v>1001</c:v>
                </c:pt>
                <c:pt idx="3">
                  <c:v>1021</c:v>
                </c:pt>
                <c:pt idx="4">
                  <c:v>1042</c:v>
                </c:pt>
                <c:pt idx="5">
                  <c:v>1063</c:v>
                </c:pt>
                <c:pt idx="6">
                  <c:v>1084</c:v>
                </c:pt>
                <c:pt idx="7">
                  <c:v>1106</c:v>
                </c:pt>
                <c:pt idx="8">
                  <c:v>1128</c:v>
                </c:pt>
                <c:pt idx="9">
                  <c:v>1150</c:v>
                </c:pt>
                <c:pt idx="10">
                  <c:v>1173</c:v>
                </c:pt>
                <c:pt idx="11">
                  <c:v>1197</c:v>
                </c:pt>
                <c:pt idx="12">
                  <c:v>1221</c:v>
                </c:pt>
                <c:pt idx="13" formatCode="0">
                  <c:v>1245.42</c:v>
                </c:pt>
                <c:pt idx="14">
                  <c:v>1270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8304280"/>
        <c:axId val="308305064"/>
      </c:lineChart>
      <c:catAx>
        <c:axId val="308304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305064"/>
        <c:crosses val="autoZero"/>
        <c:auto val="1"/>
        <c:lblAlgn val="ctr"/>
        <c:lblOffset val="100"/>
        <c:noMultiLvlLbl val="0"/>
      </c:catAx>
      <c:valAx>
        <c:axId val="308305064"/>
        <c:scaling>
          <c:orientation val="minMax"/>
          <c:min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304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'[Assoc. Monthy Dues  Assessment Log to Share (EGC) as of 2018.xls]Sheet1'!$C$4</c:f>
              <c:strCache>
                <c:ptCount val="1"/>
                <c:pt idx="0">
                  <c:v>Assessment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'[Assoc. Monthy Dues  Assessment Log to Share (EGC) as of 2018.xls]Sheet1'!$B$5:$B$22</c:f>
              <c:strCache>
                <c:ptCount val="18"/>
                <c:pt idx="2">
                  <c:v>Bartlett Place</c:v>
                </c:pt>
                <c:pt idx="5">
                  <c:v>Black Mt</c:v>
                </c:pt>
                <c:pt idx="8">
                  <c:v>Jackson Falls</c:v>
                </c:pt>
                <c:pt idx="11">
                  <c:v>Mountainside</c:v>
                </c:pt>
                <c:pt idx="14">
                  <c:v>Top Notch</c:v>
                </c:pt>
                <c:pt idx="17">
                  <c:v>Wentworth</c:v>
                </c:pt>
              </c:strCache>
            </c:strRef>
          </c:cat>
          <c:val>
            <c:numRef>
              <c:f>'[Assoc. Monthy Dues  Assessment Log to Share (EGC) as of 2018.xls]Sheet1'!$C$5:$C$22</c:f>
              <c:numCache>
                <c:formatCode>General</c:formatCode>
                <c:ptCount val="18"/>
                <c:pt idx="2" formatCode="_(&quot;$&quot;* #,##0.00_);_(&quot;$&quot;* \(#,##0.00\);_(&quot;$&quot;* &quot;-&quot;??_);_(@_)">
                  <c:v>2800</c:v>
                </c:pt>
                <c:pt idx="5" formatCode="_(&quot;$&quot;* #,##0.00_);_(&quot;$&quot;* \(#,##0.00\);_(&quot;$&quot;* &quot;-&quot;??_);_(@_)">
                  <c:v>5000</c:v>
                </c:pt>
                <c:pt idx="8" formatCode="_(&quot;$&quot;* #,##0.00_);_(&quot;$&quot;* \(#,##0.00\);_(&quot;$&quot;* &quot;-&quot;??_);_(@_)">
                  <c:v>3500</c:v>
                </c:pt>
                <c:pt idx="11" formatCode="_(&quot;$&quot;* #,##0.00_);_(&quot;$&quot;* \(#,##0.00\);_(&quot;$&quot;* &quot;-&quot;??_);_(@_)">
                  <c:v>17000</c:v>
                </c:pt>
                <c:pt idx="14" formatCode="_(&quot;$&quot;* #,##0.00_);_(&quot;$&quot;* \(#,##0.00\);_(&quot;$&quot;* &quot;-&quot;??_);_(@_)">
                  <c:v>9000</c:v>
                </c:pt>
                <c:pt idx="17" formatCode="_(&quot;$&quot;* #,##0.00_);_(&quot;$&quot;* \(#,##0.00\);_(&quot;$&quot;* &quot;-&quot;??_);_(@_)">
                  <c:v>6600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4257080"/>
        <c:axId val="424251200"/>
      </c:barChart>
      <c:catAx>
        <c:axId val="424257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251200"/>
        <c:crosses val="autoZero"/>
        <c:auto val="1"/>
        <c:lblAlgn val="ctr"/>
        <c:lblOffset val="100"/>
        <c:noMultiLvlLbl val="0"/>
      </c:catAx>
      <c:valAx>
        <c:axId val="42425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257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42603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734" y="1"/>
            <a:ext cx="3042603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8723"/>
            <a:ext cx="3042603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734" y="8838723"/>
            <a:ext cx="3042603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E67770D-3018-43DC-8F8A-113E89FD95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86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42603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734" y="1"/>
            <a:ext cx="3042603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29" y="4420951"/>
            <a:ext cx="5614668" cy="4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8723"/>
            <a:ext cx="3042603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734" y="8838723"/>
            <a:ext cx="3042603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1" tIns="46637" rIns="93271" bIns="4663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DCA14E1-9F09-4171-84A5-550FC4985B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05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14E1-9F09-4171-84A5-550FC4985BD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56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14E1-9F09-4171-84A5-550FC4985BD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52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14E1-9F09-4171-84A5-550FC4985BD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84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14E1-9F09-4171-84A5-550FC4985BD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41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14E1-9F09-4171-84A5-550FC4985BD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97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" descr="wentworthadjuste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9050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FEBF3-DFED-4D4B-A55A-81068ABFE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3CDEB-5DE9-4549-A4CB-6A326159D6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4FA5E-70A8-4005-BC8A-3588D991C0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C0E0-A639-4E32-BF5A-2EAC077154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40621-2721-4C8B-93ED-CC28680A9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455E5-0870-4860-9E93-3EEDB7678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BC766-6DC9-445A-8CF5-DBF8B9F673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FC4A6-E493-4AF0-8ABC-4401ECBE5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4E21F-4F7A-4407-AED0-D9342C9D7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0CAF7-13BF-4CE1-87B8-864263DB59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C0BBA-077D-48D8-AFA1-3820737A9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EBB96-BA1F-4944-88D5-35EB629A47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F93E63D2-56FD-47E3-976B-4AF17BCC6B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E1E8EA23-DBEE-42E9-BB0D-ABCBD40BB01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</p:grpSp>
      <p:pic>
        <p:nvPicPr>
          <p:cNvPr id="1034" name="Picture 29" descr="wentworthadjusted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2400" y="152400"/>
            <a:ext cx="19050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75" r:id="rId1"/>
    <p:sldLayoutId id="2147485164" r:id="rId2"/>
    <p:sldLayoutId id="2147485165" r:id="rId3"/>
    <p:sldLayoutId id="2147485166" r:id="rId4"/>
    <p:sldLayoutId id="2147485167" r:id="rId5"/>
    <p:sldLayoutId id="2147485168" r:id="rId6"/>
    <p:sldLayoutId id="2147485169" r:id="rId7"/>
    <p:sldLayoutId id="2147485170" r:id="rId8"/>
    <p:sldLayoutId id="2147485176" r:id="rId9"/>
    <p:sldLayoutId id="2147485171" r:id="rId10"/>
    <p:sldLayoutId id="2147485172" r:id="rId11"/>
    <p:sldLayoutId id="2147485173" r:id="rId12"/>
    <p:sldLayoutId id="21474851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286" y="682172"/>
            <a:ext cx="8229600" cy="127589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WELCOME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362200"/>
            <a:ext cx="8077200" cy="2438400"/>
          </a:xfrm>
        </p:spPr>
        <p:txBody>
          <a:bodyPr/>
          <a:lstStyle/>
          <a:p>
            <a:pPr marR="0" algn="ctr" eaLnBrk="1" hangingPunct="1"/>
            <a:r>
              <a:rPr lang="en-US" altLang="en-US" sz="4400" b="1" dirty="0" smtClean="0">
                <a:solidFill>
                  <a:srgbClr val="FF0000"/>
                </a:solidFill>
                <a:latin typeface="Garamond" pitchFamily="18" charset="0"/>
              </a:rPr>
              <a:t>W</a:t>
            </a:r>
            <a:r>
              <a:rPr lang="en-US" altLang="en-US" sz="2400" dirty="0" smtClean="0">
                <a:solidFill>
                  <a:srgbClr val="FF0000"/>
                </a:solidFill>
                <a:latin typeface="Garamond" pitchFamily="18" charset="0"/>
              </a:rPr>
              <a:t>ENTWORTH</a:t>
            </a:r>
            <a:r>
              <a:rPr lang="en-US" altLang="en-US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Garamond" pitchFamily="18" charset="0"/>
              </a:rPr>
              <a:t>R</a:t>
            </a:r>
            <a:r>
              <a:rPr lang="en-US" altLang="en-US" sz="2400" dirty="0" smtClean="0">
                <a:solidFill>
                  <a:srgbClr val="FF0000"/>
                </a:solidFill>
                <a:latin typeface="Garamond" pitchFamily="18" charset="0"/>
              </a:rPr>
              <a:t>ESORT</a:t>
            </a:r>
            <a:r>
              <a:rPr lang="en-US" altLang="en-US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pPr marR="0" algn="ctr" eaLnBrk="1" hangingPunct="1"/>
            <a:r>
              <a:rPr lang="en-US" altLang="en-US" sz="4000" b="1" dirty="0" smtClean="0">
                <a:solidFill>
                  <a:srgbClr val="FF0000"/>
                </a:solidFill>
                <a:latin typeface="Garamond" pitchFamily="18" charset="0"/>
              </a:rPr>
              <a:t>C</a:t>
            </a:r>
            <a:r>
              <a:rPr lang="en-US" altLang="en-US" sz="2400" dirty="0" smtClean="0">
                <a:solidFill>
                  <a:srgbClr val="FF0000"/>
                </a:solidFill>
                <a:latin typeface="Garamond" pitchFamily="18" charset="0"/>
              </a:rPr>
              <a:t>ONDOMINIUM</a:t>
            </a:r>
            <a:r>
              <a:rPr lang="en-US" altLang="en-US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Garamond" pitchFamily="18" charset="0"/>
              </a:rPr>
              <a:t>A</a:t>
            </a:r>
            <a:r>
              <a:rPr lang="en-US" altLang="en-US" sz="2400" dirty="0" smtClean="0">
                <a:solidFill>
                  <a:srgbClr val="FF0000"/>
                </a:solidFill>
                <a:latin typeface="Garamond" pitchFamily="18" charset="0"/>
              </a:rPr>
              <a:t>SSOCIATION</a:t>
            </a:r>
            <a:r>
              <a:rPr lang="en-US" altLang="en-US" sz="2400" b="1" dirty="0" smtClean="0">
                <a:solidFill>
                  <a:srgbClr val="FF0000"/>
                </a:solidFill>
                <a:latin typeface="Garamond" pitchFamily="18" charset="0"/>
              </a:rPr>
              <a:t>  </a:t>
            </a:r>
            <a:r>
              <a:rPr lang="en-US" altLang="en-US" sz="4000" b="1" dirty="0" smtClean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altLang="en-US" sz="2400" dirty="0" smtClean="0">
                <a:solidFill>
                  <a:srgbClr val="FF0000"/>
                </a:solidFill>
                <a:latin typeface="Garamond" pitchFamily="18" charset="0"/>
              </a:rPr>
              <a:t>WNERS</a:t>
            </a:r>
          </a:p>
          <a:p>
            <a:pPr marR="0" algn="ctr" eaLnBrk="1" hangingPunct="1"/>
            <a:endParaRPr lang="en-US" altLang="en-US" sz="2400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R="0" algn="ctr" eaLnBrk="1" hangingPunct="1"/>
            <a:r>
              <a:rPr lang="en-US" altLang="en-US" b="1" dirty="0" smtClean="0">
                <a:solidFill>
                  <a:srgbClr val="FF0000"/>
                </a:solidFill>
                <a:latin typeface="Garamond" pitchFamily="18" charset="0"/>
              </a:rPr>
              <a:t>2018</a:t>
            </a:r>
            <a:r>
              <a:rPr lang="en-US" altLang="en-US" dirty="0" smtClean="0">
                <a:solidFill>
                  <a:srgbClr val="FF0000"/>
                </a:solidFill>
                <a:latin typeface="Garamond" pitchFamily="18" charset="0"/>
              </a:rPr>
              <a:t> ANNUAL MEETING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EBF3-DFED-4D4B-A55A-81068ABFED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Assessment Comparison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622478"/>
              </p:ext>
            </p:extLst>
          </p:nvPr>
        </p:nvGraphicFramePr>
        <p:xfrm>
          <a:off x="1021975" y="2057400"/>
          <a:ext cx="6824383" cy="3973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CAF7-13BF-4CE1-87B8-864263DB595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53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5232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2019 Board Goals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286000" y="10283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861934" y="1721930"/>
            <a:ext cx="80359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Operate the Association within the Operating budget.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On the capital budget side there are still residual issues which will be addressed.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Maintain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the property on a stable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basis with stable dues and capital structure.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Deep dive on all operating costs to seek economies of scale.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 A detailed review of the service scope for each expense item.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Identify the most effective way to manage the impact of the social media rental programs—</a:t>
            </a:r>
            <a:r>
              <a:rPr lang="en-US" sz="20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AirBnB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, VACASA 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CAF7-13BF-4CE1-87B8-864263DB595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9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Election of 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Blake Smith 		2018  </a:t>
            </a:r>
          </a:p>
          <a:p>
            <a:r>
              <a:rPr lang="en-US" dirty="0" smtClean="0"/>
              <a:t>Bob Michaud		2018</a:t>
            </a:r>
          </a:p>
          <a:p>
            <a:endParaRPr lang="en-US" dirty="0"/>
          </a:p>
          <a:p>
            <a:r>
              <a:rPr lang="en-US" dirty="0" smtClean="0"/>
              <a:t>Jack Rowe			2019</a:t>
            </a:r>
          </a:p>
          <a:p>
            <a:r>
              <a:rPr lang="en-US" dirty="0" smtClean="0"/>
              <a:t>John Sevee			2019</a:t>
            </a:r>
          </a:p>
          <a:p>
            <a:endParaRPr lang="en-US" dirty="0" smtClean="0"/>
          </a:p>
          <a:p>
            <a:r>
              <a:rPr lang="en-US" dirty="0" smtClean="0"/>
              <a:t>DD Warren		2020</a:t>
            </a:r>
          </a:p>
          <a:p>
            <a:r>
              <a:rPr lang="en-US" dirty="0" smtClean="0"/>
              <a:t>Stan Weiss			2020</a:t>
            </a:r>
          </a:p>
          <a:p>
            <a:r>
              <a:rPr lang="en-US" dirty="0" smtClean="0"/>
              <a:t>Dan Coughlin		2020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32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622" y="2810691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Real Estate</a:t>
            </a:r>
            <a:br>
              <a:rPr lang="en-US" dirty="0" smtClean="0"/>
            </a:br>
            <a:r>
              <a:rPr lang="en-US" sz="3100" dirty="0" smtClean="0"/>
              <a:t>Kathleen Sullivan Head</a:t>
            </a:r>
          </a:p>
        </p:txBody>
      </p:sp>
      <p:pic>
        <p:nvPicPr>
          <p:cNvPr id="24579" name="Picture 4" descr="badg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7620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49488" y="725488"/>
            <a:ext cx="5283200" cy="1143000"/>
          </a:xfrm>
        </p:spPr>
        <p:txBody>
          <a:bodyPr/>
          <a:lstStyle/>
          <a:p>
            <a:pPr algn="ctr" eaLnBrk="1" hangingPunct="1"/>
            <a:r>
              <a:rPr lang="en-US" altLang="en-US" sz="4000" smtClean="0"/>
              <a:t>Going On Around Town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2800" smtClean="0"/>
              <a:t>DD Warren</a:t>
            </a:r>
            <a:endParaRPr lang="en-US" altLang="en-US" smtClean="0"/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198438" y="2315135"/>
            <a:ext cx="894556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/>
              <a:t>Santa Holiday Express – </a:t>
            </a:r>
            <a:r>
              <a:rPr lang="en-US" altLang="en-US" sz="2400" dirty="0">
                <a:solidFill>
                  <a:srgbClr val="FF0000"/>
                </a:solidFill>
              </a:rPr>
              <a:t>Conway Scenic RR</a:t>
            </a:r>
          </a:p>
          <a:p>
            <a:pPr marL="342900" indent="-342900" eaLnBrk="1" hangingPunct="1"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/>
              <a:t>Jingle Bell Tour </a:t>
            </a:r>
            <a:r>
              <a:rPr lang="en-US" altLang="en-US" sz="2400" dirty="0" smtClean="0"/>
              <a:t>Jackson </a:t>
            </a:r>
            <a:r>
              <a:rPr lang="en-US" altLang="en-US" sz="2400" dirty="0"/>
              <a:t>Village </a:t>
            </a:r>
            <a:r>
              <a:rPr lang="en-US" altLang="en-US" sz="2400" dirty="0">
                <a:solidFill>
                  <a:srgbClr val="FF0000"/>
                </a:solidFill>
              </a:rPr>
              <a:t>– 11 am to 4 pm 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 smtClean="0"/>
              <a:t>Photos with Santa </a:t>
            </a:r>
            <a:r>
              <a:rPr lang="en-US" altLang="en-US" sz="2400" dirty="0" smtClean="0">
                <a:solidFill>
                  <a:srgbClr val="FF0000"/>
                </a:solidFill>
              </a:rPr>
              <a:t>– Settlers Green </a:t>
            </a:r>
            <a:r>
              <a:rPr lang="en-US" altLang="en-US" dirty="0" smtClean="0">
                <a:solidFill>
                  <a:srgbClr val="FF0000"/>
                </a:solidFill>
              </a:rPr>
              <a:t>– 10 to 2 pm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 smtClean="0"/>
              <a:t>Shop </a:t>
            </a:r>
            <a:r>
              <a:rPr lang="en-US" altLang="en-US" sz="2400" dirty="0"/>
              <a:t>Till You Drop </a:t>
            </a:r>
            <a:r>
              <a:rPr lang="en-US" altLang="en-US" sz="2400" dirty="0" smtClean="0">
                <a:solidFill>
                  <a:srgbClr val="FF0000"/>
                </a:solidFill>
              </a:rPr>
              <a:t>--Settlers </a:t>
            </a:r>
            <a:r>
              <a:rPr lang="en-US" altLang="en-US" sz="2400" dirty="0">
                <a:solidFill>
                  <a:srgbClr val="FF0000"/>
                </a:solidFill>
              </a:rPr>
              <a:t>Green Tree </a:t>
            </a:r>
            <a:r>
              <a:rPr lang="en-US" altLang="en-US" sz="2400" dirty="0" smtClean="0">
                <a:solidFill>
                  <a:srgbClr val="FF0000"/>
                </a:solidFill>
              </a:rPr>
              <a:t>Festival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 smtClean="0"/>
              <a:t>Grinchmas Who-</a:t>
            </a:r>
            <a:r>
              <a:rPr lang="en-US" altLang="en-US" sz="2400" dirty="0" err="1" smtClean="0"/>
              <a:t>liday</a:t>
            </a:r>
            <a:r>
              <a:rPr lang="en-US" altLang="en-US" sz="2400" smtClean="0"/>
              <a:t> Spectacular—</a:t>
            </a:r>
            <a:r>
              <a:rPr lang="en-US" altLang="en-US" sz="2400" smtClean="0">
                <a:solidFill>
                  <a:srgbClr val="C00000"/>
                </a:solidFill>
              </a:rPr>
              <a:t>NC</a:t>
            </a:r>
            <a:r>
              <a:rPr lang="en-US" altLang="en-US" sz="2400" smtClean="0"/>
              <a:t> </a:t>
            </a:r>
            <a:r>
              <a:rPr lang="en-US" altLang="en-US" sz="2400" dirty="0" smtClean="0">
                <a:solidFill>
                  <a:srgbClr val="C00000"/>
                </a:solidFill>
              </a:rPr>
              <a:t>Community Ctr</a:t>
            </a:r>
            <a:r>
              <a:rPr lang="en-US" altLang="en-US" sz="2400" dirty="0" smtClean="0"/>
              <a:t>. </a:t>
            </a:r>
            <a:endParaRPr lang="en-US" altLang="en-US" sz="2400" dirty="0" smtClean="0"/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smtClean="0">
                <a:solidFill>
                  <a:srgbClr val="FF0000"/>
                </a:solidFill>
              </a:rPr>
              <a:t>Call </a:t>
            </a:r>
            <a:r>
              <a:rPr lang="en-US" altLang="en-US" sz="2400" dirty="0" smtClean="0">
                <a:solidFill>
                  <a:srgbClr val="FF0000"/>
                </a:solidFill>
              </a:rPr>
              <a:t>Chamber for details 383 9356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lvl="2" indent="-246063" eaLnBrk="1" hangingPunct="1">
              <a:lnSpc>
                <a:spcPct val="90000"/>
              </a:lnSpc>
              <a:buClr>
                <a:schemeClr val="hlink"/>
              </a:buClr>
              <a:buSzPct val="70000"/>
              <a:buFont typeface="Wingdings 2" pitchFamily="18" charset="2"/>
              <a:buNone/>
            </a:pPr>
            <a:endParaRPr lang="en-US" altLang="en-US" sz="1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             DINNER TONIGHT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819400"/>
            <a:ext cx="8229600" cy="16002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dirty="0" smtClean="0">
                <a:latin typeface="+mj-lt"/>
              </a:rPr>
              <a:t>  5:30 PM Cocktails</a:t>
            </a:r>
          </a:p>
          <a:p>
            <a:pPr algn="ctr" eaLnBrk="1" hangingPunct="1">
              <a:buFontTx/>
              <a:buNone/>
              <a:defRPr/>
            </a:pPr>
            <a:r>
              <a:rPr lang="en-US" dirty="0" smtClean="0">
                <a:latin typeface="+mj-lt"/>
              </a:rPr>
              <a:t>6:30 PM Dinner</a:t>
            </a:r>
          </a:p>
          <a:p>
            <a:pPr algn="ctr" eaLnBrk="1" hangingPunct="1">
              <a:buFontTx/>
              <a:buNone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Wentworth Hotel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334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4400">
                <a:solidFill>
                  <a:schemeClr val="bg2"/>
                </a:solidFill>
                <a:latin typeface="Arial Black" pitchFamily="34" charset="0"/>
              </a:rPr>
              <a:t>THANK YOU 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53988"/>
            <a:ext cx="8229600" cy="4495800"/>
          </a:xfrm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0621-2721-4C8B-93ED-CC28680A9A7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able Placeholder 2"/>
          <p:cNvSpPr txBox="1">
            <a:spLocks/>
          </p:cNvSpPr>
          <p:nvPr/>
        </p:nvSpPr>
        <p:spPr bwMode="auto">
          <a:xfrm>
            <a:off x="-201706" y="2111187"/>
            <a:ext cx="8229600" cy="3905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014708"/>
              </p:ext>
            </p:extLst>
          </p:nvPr>
        </p:nvGraphicFramePr>
        <p:xfrm>
          <a:off x="504265" y="2454089"/>
          <a:ext cx="8182535" cy="2386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7124760" imgH="1282685" progId="Excel.Sheet.12">
                  <p:embed/>
                </p:oleObj>
              </mc:Choice>
              <mc:Fallback>
                <p:oleObj name="Worksheet" r:id="rId3" imgW="7124760" imgH="12826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4265" y="2454089"/>
                        <a:ext cx="8182535" cy="23868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687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47703" y="142875"/>
            <a:ext cx="3964577" cy="84931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Annual Meeting Agenda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sz="half" idx="2"/>
          </p:nvPr>
        </p:nvSpPr>
        <p:spPr>
          <a:xfrm>
            <a:off x="150813" y="1168842"/>
            <a:ext cx="8926512" cy="5160521"/>
          </a:xfrm>
        </p:spPr>
        <p:txBody>
          <a:bodyPr/>
          <a:lstStyle/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Welcome / Notice / Quorum / 2017 Minutes		Dan Coughlin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on 2018 Major Goals / Restoration</a:t>
            </a: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Dan Coughlin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Overview of the Restoration 2016-2019		Dan Coughlin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and Capital Budget      			John Sevee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2019 Major Goals				Dan Coughlin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Election of Board Members			Blake Smith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 Estate					Kathleen Sullivan Head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Around Town					DD Warren</a:t>
            </a:r>
            <a:endParaRPr lang="en-US" alt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C0E0-A639-4E32-BF5A-2EAC077154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599"/>
            <a:ext cx="8229600" cy="231212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Welcome 2018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8195" name="Text Placeholder 1"/>
          <p:cNvSpPr>
            <a:spLocks noGrp="1"/>
          </p:cNvSpPr>
          <p:nvPr>
            <p:ph type="body" sz="half" idx="1"/>
          </p:nvPr>
        </p:nvSpPr>
        <p:spPr>
          <a:xfrm>
            <a:off x="976313" y="2362200"/>
            <a:ext cx="6942137" cy="4495800"/>
          </a:xfrm>
        </p:spPr>
        <p:txBody>
          <a:bodyPr/>
          <a:lstStyle/>
          <a:p>
            <a:r>
              <a:rPr lang="en-US" altLang="en-US" sz="2400" b="1" dirty="0" smtClean="0">
                <a:latin typeface="Arial" charset="0"/>
                <a:cs typeface="Arial" charset="0"/>
              </a:rPr>
              <a:t>Proof of Notice</a:t>
            </a:r>
          </a:p>
          <a:p>
            <a:pPr marL="0" indent="0">
              <a:buNone/>
            </a:pPr>
            <a:endParaRPr lang="en-US" altLang="en-US" sz="2400" b="1" dirty="0" smtClean="0">
              <a:latin typeface="Arial" charset="0"/>
              <a:cs typeface="Arial" charset="0"/>
            </a:endParaRPr>
          </a:p>
          <a:p>
            <a:r>
              <a:rPr lang="en-US" altLang="en-US" sz="2400" b="1" dirty="0" smtClean="0">
                <a:latin typeface="Arial" charset="0"/>
                <a:cs typeface="Arial" charset="0"/>
              </a:rPr>
              <a:t>Determination of Quorum</a:t>
            </a:r>
          </a:p>
          <a:p>
            <a:endParaRPr lang="en-US" altLang="en-US" sz="2400" b="1" dirty="0" smtClean="0">
              <a:latin typeface="Arial" charset="0"/>
              <a:cs typeface="Arial" charset="0"/>
            </a:endParaRPr>
          </a:p>
          <a:p>
            <a:r>
              <a:rPr lang="en-US" altLang="en-US" sz="2400" b="1" dirty="0" smtClean="0">
                <a:latin typeface="Arial" charset="0"/>
                <a:cs typeface="Arial" charset="0"/>
              </a:rPr>
              <a:t>Approval Meeting Minutes 12/2/2017</a:t>
            </a:r>
            <a:endParaRPr lang="en-US" alt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C0E0-A639-4E32-BF5A-2EAC077154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2018 Board Goals </a:t>
            </a:r>
            <a:br>
              <a:rPr lang="en-US" sz="2800" b="1" dirty="0" smtClean="0"/>
            </a:br>
            <a:r>
              <a:rPr lang="en-US" sz="2800" dirty="0" smtClean="0"/>
              <a:t>(as reported  in 2017)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334124" y="1847088"/>
            <a:ext cx="63333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j-lt"/>
              </a:rPr>
              <a:t>Operations consistent with the Annual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j-lt"/>
              </a:rPr>
              <a:t>Capital Budget…restoration project essentially complete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000" dirty="0">
              <a:latin typeface="+mj-lt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Reduce / eliminate the assessment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Establish a budget which will allow maintenance of the property on a current basis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altLang="en-US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j-lt"/>
              </a:rPr>
              <a:t>Inflationary increase in dues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j-lt"/>
              </a:rPr>
              <a:t>Restoration of reserves $51,286 at 9/30/18</a:t>
            </a:r>
            <a:endParaRPr lang="en-US" altLang="en-US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4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CAF7-13BF-4CE1-87B8-864263DB595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4216"/>
            <a:ext cx="8305800" cy="4441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2018 Restoration </a:t>
            </a:r>
            <a:r>
              <a:rPr lang="en-US" sz="2800" b="1" dirty="0" smtClean="0"/>
              <a:t>Highlights</a:t>
            </a:r>
            <a:endParaRPr lang="en-US" sz="28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724988" y="1672047"/>
          <a:ext cx="7667897" cy="3234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78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914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Budget $316,214 </a:t>
                      </a:r>
                      <a:r>
                        <a:rPr lang="en-US" sz="2400" baseline="0" dirty="0"/>
                        <a:t>  vs. Actual of $347,668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1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Skylights at 10 and 14 Joshua - </a:t>
                      </a:r>
                      <a:r>
                        <a:rPr lang="en-US" baseline="0" dirty="0"/>
                        <a:t>$8500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1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Firebox replacement</a:t>
                      </a:r>
                      <a:r>
                        <a:rPr lang="en-US" baseline="0" dirty="0"/>
                        <a:t> at 14 Joshua - $4200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39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Chimney </a:t>
                      </a:r>
                      <a:r>
                        <a:rPr lang="en-US" dirty="0"/>
                        <a:t>chases</a:t>
                      </a:r>
                      <a:r>
                        <a:rPr lang="en-US" baseline="0" dirty="0"/>
                        <a:t> and rebuilds at 13 Chipper and 10 Joshua - </a:t>
                      </a:r>
                      <a:r>
                        <a:rPr lang="en-US" dirty="0" smtClean="0"/>
                        <a:t>$24,000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473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Roofing at five units</a:t>
                      </a:r>
                      <a:r>
                        <a:rPr lang="en-US" baseline="0" dirty="0"/>
                        <a:t> completed- </a:t>
                      </a:r>
                      <a:r>
                        <a:rPr lang="en-US" dirty="0"/>
                        <a:t>$</a:t>
                      </a:r>
                      <a:r>
                        <a:rPr lang="en-US" dirty="0" smtClean="0"/>
                        <a:t>144,000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1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Mold remediation at 13 Chipper - 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121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Boiler shed repairs and roofing - </a:t>
                      </a:r>
                      <a:r>
                        <a:rPr lang="en-US" baseline="0" dirty="0" smtClean="0"/>
                        <a:t>$6,000</a:t>
                      </a:r>
                      <a:endParaRPr lang="en-US" dirty="0"/>
                    </a:p>
                  </a:txBody>
                  <a:tcP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29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Major</a:t>
                      </a:r>
                      <a:r>
                        <a:rPr lang="en-US" baseline="0" dirty="0"/>
                        <a:t> r</a:t>
                      </a:r>
                      <a:r>
                        <a:rPr lang="en-US" dirty="0"/>
                        <a:t>epair of wood rot of decks, chimneys, roofs</a:t>
                      </a:r>
                      <a:r>
                        <a:rPr lang="en-US" baseline="0" dirty="0"/>
                        <a:t> and siding - $</a:t>
                      </a:r>
                      <a:r>
                        <a:rPr lang="en-US" baseline="0" dirty="0" smtClean="0"/>
                        <a:t>147,000</a:t>
                      </a:r>
                      <a:endParaRPr lang="en-US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24987" y="4906736"/>
            <a:ext cx="7667897" cy="646331"/>
          </a:xfrm>
          <a:prstGeom prst="rect">
            <a:avLst/>
          </a:prstGeom>
          <a:solidFill>
            <a:srgbClr val="E7EBF5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Painting and miscellaneous repairs totaling </a:t>
            </a:r>
            <a:r>
              <a:rPr lang="en-US" dirty="0" smtClean="0">
                <a:latin typeface="+mn-lt"/>
              </a:rPr>
              <a:t>-$13,000</a:t>
            </a:r>
            <a:endParaRPr lang="en-US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CAF7-13BF-4CE1-87B8-864263DB595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4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477" y="892422"/>
            <a:ext cx="6464710" cy="680884"/>
          </a:xfrm>
        </p:spPr>
        <p:txBody>
          <a:bodyPr/>
          <a:lstStyle/>
          <a:p>
            <a:pPr algn="ctr"/>
            <a:r>
              <a:rPr lang="en-US" sz="4000" dirty="0"/>
              <a:t>Overview of the Restoration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AFBAA341-CF1A-4E48-A4BE-A2ED28DC12C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7604" y="2257425"/>
            <a:ext cx="7930021" cy="3084513"/>
            <a:chOff x="681" y="1422"/>
            <a:chExt cx="4450" cy="1943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xmlns="" id="{19763BE8-D591-45A7-BB49-65019750020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84" y="1422"/>
              <a:ext cx="4415" cy="1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xmlns="" id="{AD6553C0-DDB6-46E1-AF79-958D0972D6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4" y="1422"/>
              <a:ext cx="4415" cy="1943"/>
              <a:chOff x="684" y="1422"/>
              <a:chExt cx="4415" cy="1943"/>
            </a:xfrm>
          </p:grpSpPr>
          <p:sp>
            <p:nvSpPr>
              <p:cNvPr id="108" name="Rectangle 5">
                <a:extLst>
                  <a:ext uri="{FF2B5EF4-FFF2-40B4-BE49-F238E27FC236}">
                    <a16:creationId xmlns:a16="http://schemas.microsoft.com/office/drawing/2014/main" xmlns="" id="{4EAA89F0-29DC-48F1-BFB3-3EA3455C6A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7" y="1444"/>
                <a:ext cx="2890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ACTUAL RESTORATION COSTS THROUGH END OF FY </a:t>
                </a: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2018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6">
                <a:extLst>
                  <a:ext uri="{FF2B5EF4-FFF2-40B4-BE49-F238E27FC236}">
                    <a16:creationId xmlns:a16="http://schemas.microsoft.com/office/drawing/2014/main" xmlns="" id="{817B6DE7-A982-45EE-87BA-A155363CE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1" y="1607"/>
                <a:ext cx="4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2016 ACT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7">
                <a:extLst>
                  <a:ext uri="{FF2B5EF4-FFF2-40B4-BE49-F238E27FC236}">
                    <a16:creationId xmlns:a16="http://schemas.microsoft.com/office/drawing/2014/main" xmlns="" id="{7E19EC00-4DDB-4A49-BB37-D27D8BB7A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607"/>
                <a:ext cx="4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2017 ACT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8">
                <a:extLst>
                  <a:ext uri="{FF2B5EF4-FFF2-40B4-BE49-F238E27FC236}">
                    <a16:creationId xmlns:a16="http://schemas.microsoft.com/office/drawing/2014/main" xmlns="" id="{6DDFA97E-0C29-4AD3-B71D-EE6E55DA3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1607"/>
                <a:ext cx="4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2018 ACT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9">
                <a:extLst>
                  <a:ext uri="{FF2B5EF4-FFF2-40B4-BE49-F238E27FC236}">
                    <a16:creationId xmlns:a16="http://schemas.microsoft.com/office/drawing/2014/main" xmlns="" id="{B45510D0-BAFE-4E39-9C43-514CDA2AB3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6" y="1607"/>
                <a:ext cx="36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TOTAL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10">
                <a:extLst>
                  <a:ext uri="{FF2B5EF4-FFF2-40B4-BE49-F238E27FC236}">
                    <a16:creationId xmlns:a16="http://schemas.microsoft.com/office/drawing/2014/main" xmlns="" id="{116E8003-6042-4907-8445-F845A2078C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9" y="1607"/>
                <a:ext cx="395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per unit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11">
                <a:extLst>
                  <a:ext uri="{FF2B5EF4-FFF2-40B4-BE49-F238E27FC236}">
                    <a16:creationId xmlns:a16="http://schemas.microsoft.com/office/drawing/2014/main" xmlns="" id="{E41BB3D7-E8C9-430A-BD01-F283493E13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1771"/>
                <a:ext cx="3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ROOFS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12">
                <a:extLst>
                  <a:ext uri="{FF2B5EF4-FFF2-40B4-BE49-F238E27FC236}">
                    <a16:creationId xmlns:a16="http://schemas.microsoft.com/office/drawing/2014/main" xmlns="" id="{4EFA575B-9062-47FF-8EE0-75E54403F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1771"/>
                <a:ext cx="38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120,353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13">
                <a:extLst>
                  <a:ext uri="{FF2B5EF4-FFF2-40B4-BE49-F238E27FC236}">
                    <a16:creationId xmlns:a16="http://schemas.microsoft.com/office/drawing/2014/main" xmlns="" id="{9C98F872-2D40-4F80-B0C0-E44FB313E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1771"/>
                <a:ext cx="1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14">
                <a:extLst>
                  <a:ext uri="{FF2B5EF4-FFF2-40B4-BE49-F238E27FC236}">
                    <a16:creationId xmlns:a16="http://schemas.microsoft.com/office/drawing/2014/main" xmlns="" id="{7D11994D-8D60-4664-9805-07CBCB99C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" y="1771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15">
                <a:extLst>
                  <a:ext uri="{FF2B5EF4-FFF2-40B4-BE49-F238E27FC236}">
                    <a16:creationId xmlns:a16="http://schemas.microsoft.com/office/drawing/2014/main" xmlns="" id="{2D1D17A3-CCEC-4A2D-8C03-D7589D0BE9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2" y="1771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58,282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16">
                <a:extLst>
                  <a:ext uri="{FF2B5EF4-FFF2-40B4-BE49-F238E27FC236}">
                    <a16:creationId xmlns:a16="http://schemas.microsoft.com/office/drawing/2014/main" xmlns="" id="{C15CE4EB-F37E-4ECB-889C-94E683320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" y="1771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Rectangle 17">
                <a:extLst>
                  <a:ext uri="{FF2B5EF4-FFF2-40B4-BE49-F238E27FC236}">
                    <a16:creationId xmlns:a16="http://schemas.microsoft.com/office/drawing/2014/main" xmlns="" id="{BF902286-DB86-428C-A8BC-9A2E1F5ED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4" y="1771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18">
                <a:extLst>
                  <a:ext uri="{FF2B5EF4-FFF2-40B4-BE49-F238E27FC236}">
                    <a16:creationId xmlns:a16="http://schemas.microsoft.com/office/drawing/2014/main" xmlns="" id="{DFE98E92-7F21-4ED8-9038-075B54449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4" y="1771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144,259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19">
                <a:extLst>
                  <a:ext uri="{FF2B5EF4-FFF2-40B4-BE49-F238E27FC236}">
                    <a16:creationId xmlns:a16="http://schemas.microsoft.com/office/drawing/2014/main" xmlns="" id="{56A84963-19D2-4FBC-AA2D-F8891E6398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1771"/>
                <a:ext cx="1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Rectangle 20">
                <a:extLst>
                  <a:ext uri="{FF2B5EF4-FFF2-40B4-BE49-F238E27FC236}">
                    <a16:creationId xmlns:a16="http://schemas.microsoft.com/office/drawing/2014/main" xmlns="" id="{F012244E-2CF7-4563-AFE8-8D41AD461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1" y="1771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21">
                <a:extLst>
                  <a:ext uri="{FF2B5EF4-FFF2-40B4-BE49-F238E27FC236}">
                    <a16:creationId xmlns:a16="http://schemas.microsoft.com/office/drawing/2014/main" xmlns="" id="{7D66C56C-A0AA-4263-AFA8-EAE719F76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7" y="1771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322,894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22">
                <a:extLst>
                  <a:ext uri="{FF2B5EF4-FFF2-40B4-BE49-F238E27FC236}">
                    <a16:creationId xmlns:a16="http://schemas.microsoft.com/office/drawing/2014/main" xmlns="" id="{C265E102-7B6C-4E39-BFA9-C3567F3FE0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1771"/>
                <a:ext cx="27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23">
                <a:extLst>
                  <a:ext uri="{FF2B5EF4-FFF2-40B4-BE49-F238E27FC236}">
                    <a16:creationId xmlns:a16="http://schemas.microsoft.com/office/drawing/2014/main" xmlns="" id="{2E922E46-4F97-469E-B3BD-739F6566F7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9" y="1771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24">
                <a:extLst>
                  <a:ext uri="{FF2B5EF4-FFF2-40B4-BE49-F238E27FC236}">
                    <a16:creationId xmlns:a16="http://schemas.microsoft.com/office/drawing/2014/main" xmlns="" id="{EDB154C6-B9A3-405E-A77D-ED0A49AE6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7" y="1771"/>
                <a:ext cx="25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4,036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8" name="Rectangle 25">
                <a:extLst>
                  <a:ext uri="{FF2B5EF4-FFF2-40B4-BE49-F238E27FC236}">
                    <a16:creationId xmlns:a16="http://schemas.microsoft.com/office/drawing/2014/main" xmlns="" id="{4D827F6D-C398-4775-955B-2C53583591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1771"/>
                <a:ext cx="27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26">
                <a:extLst>
                  <a:ext uri="{FF2B5EF4-FFF2-40B4-BE49-F238E27FC236}">
                    <a16:creationId xmlns:a16="http://schemas.microsoft.com/office/drawing/2014/main" xmlns="" id="{63EC871E-74E2-47E2-8F85-FF5C205C98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2" y="1771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27">
                <a:extLst>
                  <a:ext uri="{FF2B5EF4-FFF2-40B4-BE49-F238E27FC236}">
                    <a16:creationId xmlns:a16="http://schemas.microsoft.com/office/drawing/2014/main" xmlns="" id="{3241D9EC-F7B0-4A0C-BE12-952792831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1927"/>
                <a:ext cx="53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CHIMNEYS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28">
                <a:extLst>
                  <a:ext uri="{FF2B5EF4-FFF2-40B4-BE49-F238E27FC236}">
                    <a16:creationId xmlns:a16="http://schemas.microsoft.com/office/drawing/2014/main" xmlns="" id="{D2DACB25-B578-4B15-A704-6D0861EAF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5" y="1927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20,455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29">
                <a:extLst>
                  <a:ext uri="{FF2B5EF4-FFF2-40B4-BE49-F238E27FC236}">
                    <a16:creationId xmlns:a16="http://schemas.microsoft.com/office/drawing/2014/main" xmlns="" id="{EC264630-80D2-4B82-86D0-3675FE4C0F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1927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30">
                <a:extLst>
                  <a:ext uri="{FF2B5EF4-FFF2-40B4-BE49-F238E27FC236}">
                    <a16:creationId xmlns:a16="http://schemas.microsoft.com/office/drawing/2014/main" xmlns="" id="{D736E3FB-970A-4631-88E7-7A847B66A9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7" y="1927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31">
                <a:extLst>
                  <a:ext uri="{FF2B5EF4-FFF2-40B4-BE49-F238E27FC236}">
                    <a16:creationId xmlns:a16="http://schemas.microsoft.com/office/drawing/2014/main" xmlns="" id="{878A0F0C-BCA1-465B-B9F6-9A398423D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2" y="1927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16,540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32">
                <a:extLst>
                  <a:ext uri="{FF2B5EF4-FFF2-40B4-BE49-F238E27FC236}">
                    <a16:creationId xmlns:a16="http://schemas.microsoft.com/office/drawing/2014/main" xmlns="" id="{E473906F-9D59-439E-B156-D1BABD502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" y="1927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33">
                <a:extLst>
                  <a:ext uri="{FF2B5EF4-FFF2-40B4-BE49-F238E27FC236}">
                    <a16:creationId xmlns:a16="http://schemas.microsoft.com/office/drawing/2014/main" xmlns="" id="{1FB8B45B-651C-4CB0-88E5-5CB4C7811A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4" y="1927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34">
                <a:extLst>
                  <a:ext uri="{FF2B5EF4-FFF2-40B4-BE49-F238E27FC236}">
                    <a16:creationId xmlns:a16="http://schemas.microsoft.com/office/drawing/2014/main" xmlns="" id="{F36EF5CD-9491-4890-8D80-25350F46E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6" y="1927"/>
                <a:ext cx="30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23,661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35">
                <a:extLst>
                  <a:ext uri="{FF2B5EF4-FFF2-40B4-BE49-F238E27FC236}">
                    <a16:creationId xmlns:a16="http://schemas.microsoft.com/office/drawing/2014/main" xmlns="" id="{80135F55-D4ED-432A-B456-5A62C74EFF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1927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36">
                <a:extLst>
                  <a:ext uri="{FF2B5EF4-FFF2-40B4-BE49-F238E27FC236}">
                    <a16:creationId xmlns:a16="http://schemas.microsoft.com/office/drawing/2014/main" xmlns="" id="{5B4F0B1B-8D15-451D-B379-D4391D6F1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" y="1927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37">
                <a:extLst>
                  <a:ext uri="{FF2B5EF4-FFF2-40B4-BE49-F238E27FC236}">
                    <a16:creationId xmlns:a16="http://schemas.microsoft.com/office/drawing/2014/main" xmlns="" id="{63CC87BF-F43E-4F75-AD2D-B3B797D34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9" y="1927"/>
                <a:ext cx="30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60,656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38">
                <a:extLst>
                  <a:ext uri="{FF2B5EF4-FFF2-40B4-BE49-F238E27FC236}">
                    <a16:creationId xmlns:a16="http://schemas.microsoft.com/office/drawing/2014/main" xmlns="" id="{9D234F27-7436-422B-A17D-0016B933A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1927"/>
                <a:ext cx="33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39">
                <a:extLst>
                  <a:ext uri="{FF2B5EF4-FFF2-40B4-BE49-F238E27FC236}">
                    <a16:creationId xmlns:a16="http://schemas.microsoft.com/office/drawing/2014/main" xmlns="" id="{8FEF19A9-BBEE-4AC6-A0CD-4B4760873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8" y="1927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40">
                <a:extLst>
                  <a:ext uri="{FF2B5EF4-FFF2-40B4-BE49-F238E27FC236}">
                    <a16:creationId xmlns:a16="http://schemas.microsoft.com/office/drawing/2014/main" xmlns="" id="{D123D70F-C1DA-4B38-AA9C-0F8BC6DE51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1927"/>
                <a:ext cx="1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758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41">
                <a:extLst>
                  <a:ext uri="{FF2B5EF4-FFF2-40B4-BE49-F238E27FC236}">
                    <a16:creationId xmlns:a16="http://schemas.microsoft.com/office/drawing/2014/main" xmlns="" id="{D8AA2946-2B4E-4A6F-96CB-976062F402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1927"/>
                <a:ext cx="35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5" name="Rectangle 42">
                <a:extLst>
                  <a:ext uri="{FF2B5EF4-FFF2-40B4-BE49-F238E27FC236}">
                    <a16:creationId xmlns:a16="http://schemas.microsoft.com/office/drawing/2014/main" xmlns="" id="{0620BDD3-DC17-4214-8157-3ABB829ECD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6" y="1927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Rectangle 43">
                <a:extLst>
                  <a:ext uri="{FF2B5EF4-FFF2-40B4-BE49-F238E27FC236}">
                    <a16:creationId xmlns:a16="http://schemas.microsoft.com/office/drawing/2014/main" xmlns="" id="{AB131768-B15D-4756-8414-5A643F402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2083"/>
                <a:ext cx="40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PAVING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Rectangle 44">
                <a:extLst>
                  <a:ext uri="{FF2B5EF4-FFF2-40B4-BE49-F238E27FC236}">
                    <a16:creationId xmlns:a16="http://schemas.microsoft.com/office/drawing/2014/main" xmlns="" id="{533FE58D-FD6A-4011-85A5-DBCC99B6A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5" y="2083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27,996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Rectangle 45">
                <a:extLst>
                  <a:ext uri="{FF2B5EF4-FFF2-40B4-BE49-F238E27FC236}">
                    <a16:creationId xmlns:a16="http://schemas.microsoft.com/office/drawing/2014/main" xmlns="" id="{C0FEC999-BBFD-4CDA-A6F6-E80CD2229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083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Rectangle 46">
                <a:extLst>
                  <a:ext uri="{FF2B5EF4-FFF2-40B4-BE49-F238E27FC236}">
                    <a16:creationId xmlns:a16="http://schemas.microsoft.com/office/drawing/2014/main" xmlns="" id="{F41FFD52-75C4-4691-AF29-81C24DBD3B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7" y="2083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0" name="Rectangle 47">
                <a:extLst>
                  <a:ext uri="{FF2B5EF4-FFF2-40B4-BE49-F238E27FC236}">
                    <a16:creationId xmlns:a16="http://schemas.microsoft.com/office/drawing/2014/main" xmlns="" id="{B4F556CE-AB0F-4783-9429-3C19A9DFA5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2" y="2083"/>
                <a:ext cx="7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1" name="Rectangle 48">
                <a:extLst>
                  <a:ext uri="{FF2B5EF4-FFF2-40B4-BE49-F238E27FC236}">
                    <a16:creationId xmlns:a16="http://schemas.microsoft.com/office/drawing/2014/main" xmlns="" id="{2C936E3F-6FBC-405B-ACA5-D183891C5B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" y="2083"/>
                <a:ext cx="40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Rectangle 49">
                <a:extLst>
                  <a:ext uri="{FF2B5EF4-FFF2-40B4-BE49-F238E27FC236}">
                    <a16:creationId xmlns:a16="http://schemas.microsoft.com/office/drawing/2014/main" xmlns="" id="{D77C971A-D36D-4655-9A39-6D65F007E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2083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3" name="Rectangle 50">
                <a:extLst>
                  <a:ext uri="{FF2B5EF4-FFF2-40B4-BE49-F238E27FC236}">
                    <a16:creationId xmlns:a16="http://schemas.microsoft.com/office/drawing/2014/main" xmlns="" id="{93D5C502-5F00-428D-BE29-16CF2BB0F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6" y="2083"/>
                <a:ext cx="7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4" name="Rectangle 51">
                <a:extLst>
                  <a:ext uri="{FF2B5EF4-FFF2-40B4-BE49-F238E27FC236}">
                    <a16:creationId xmlns:a16="http://schemas.microsoft.com/office/drawing/2014/main" xmlns="" id="{E63D3812-9CB8-417D-A074-838483BE03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2083"/>
                <a:ext cx="40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5" name="Rectangle 52">
                <a:extLst>
                  <a:ext uri="{FF2B5EF4-FFF2-40B4-BE49-F238E27FC236}">
                    <a16:creationId xmlns:a16="http://schemas.microsoft.com/office/drawing/2014/main" xmlns="" id="{B54AA013-BACD-4463-AC89-BCDF2AC74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" y="2083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Rectangle 53">
                <a:extLst>
                  <a:ext uri="{FF2B5EF4-FFF2-40B4-BE49-F238E27FC236}">
                    <a16:creationId xmlns:a16="http://schemas.microsoft.com/office/drawing/2014/main" xmlns="" id="{1688C866-4DC1-465C-AC9D-E062C286C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9" y="2083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27,996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Rectangle 54">
                <a:extLst>
                  <a:ext uri="{FF2B5EF4-FFF2-40B4-BE49-F238E27FC236}">
                    <a16:creationId xmlns:a16="http://schemas.microsoft.com/office/drawing/2014/main" xmlns="" id="{68155D6F-856D-4231-83D8-1630A05B0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2083"/>
                <a:ext cx="33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8" name="Rectangle 55">
                <a:extLst>
                  <a:ext uri="{FF2B5EF4-FFF2-40B4-BE49-F238E27FC236}">
                    <a16:creationId xmlns:a16="http://schemas.microsoft.com/office/drawing/2014/main" xmlns="" id="{8DD7C465-F0B0-4178-9410-FD5B77EC7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8" y="2083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9" name="Rectangle 56">
                <a:extLst>
                  <a:ext uri="{FF2B5EF4-FFF2-40B4-BE49-F238E27FC236}">
                    <a16:creationId xmlns:a16="http://schemas.microsoft.com/office/drawing/2014/main" xmlns="" id="{54B680C4-91BC-4C2D-BA70-2A1F02A83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2083"/>
                <a:ext cx="202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350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Rectangle 57">
                <a:extLst>
                  <a:ext uri="{FF2B5EF4-FFF2-40B4-BE49-F238E27FC236}">
                    <a16:creationId xmlns:a16="http://schemas.microsoft.com/office/drawing/2014/main" xmlns="" id="{689D423D-CFB0-4990-B3CF-E1B0A94F69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2083"/>
                <a:ext cx="35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1" name="Rectangle 58">
                <a:extLst>
                  <a:ext uri="{FF2B5EF4-FFF2-40B4-BE49-F238E27FC236}">
                    <a16:creationId xmlns:a16="http://schemas.microsoft.com/office/drawing/2014/main" xmlns="" id="{7E0E390C-0C7A-4066-8814-5819FF1A8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6" y="2083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2" name="Rectangle 59">
                <a:extLst>
                  <a:ext uri="{FF2B5EF4-FFF2-40B4-BE49-F238E27FC236}">
                    <a16:creationId xmlns:a16="http://schemas.microsoft.com/office/drawing/2014/main" xmlns="" id="{B7B9277C-C20A-4C93-9413-AD5B86555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2239"/>
                <a:ext cx="49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PAINTING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3" name="Rectangle 60">
                <a:extLst>
                  <a:ext uri="{FF2B5EF4-FFF2-40B4-BE49-F238E27FC236}">
                    <a16:creationId xmlns:a16="http://schemas.microsoft.com/office/drawing/2014/main" xmlns="" id="{C0F3A214-3D22-4EB5-928C-9B6EF63CD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5" y="2239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49,602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4" name="Rectangle 61">
                <a:extLst>
                  <a:ext uri="{FF2B5EF4-FFF2-40B4-BE49-F238E27FC236}">
                    <a16:creationId xmlns:a16="http://schemas.microsoft.com/office/drawing/2014/main" xmlns="" id="{0B39CBCA-ED57-4ADF-B280-A96097757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239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5" name="Rectangle 62">
                <a:extLst>
                  <a:ext uri="{FF2B5EF4-FFF2-40B4-BE49-F238E27FC236}">
                    <a16:creationId xmlns:a16="http://schemas.microsoft.com/office/drawing/2014/main" xmlns="" id="{B0E3BA37-957F-49F9-A1BA-114E31F27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7" y="2239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Rectangle 63">
                <a:extLst>
                  <a:ext uri="{FF2B5EF4-FFF2-40B4-BE49-F238E27FC236}">
                    <a16:creationId xmlns:a16="http://schemas.microsoft.com/office/drawing/2014/main" xmlns="" id="{011F15B4-10A6-4AF1-812A-780E3A0AD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2" y="2239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17,008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7" name="Rectangle 64">
                <a:extLst>
                  <a:ext uri="{FF2B5EF4-FFF2-40B4-BE49-F238E27FC236}">
                    <a16:creationId xmlns:a16="http://schemas.microsoft.com/office/drawing/2014/main" xmlns="" id="{D06A2519-FA49-473F-ABE4-AB1E6B03D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" y="2239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8" name="Rectangle 65">
                <a:extLst>
                  <a:ext uri="{FF2B5EF4-FFF2-40B4-BE49-F238E27FC236}">
                    <a16:creationId xmlns:a16="http://schemas.microsoft.com/office/drawing/2014/main" xmlns="" id="{22DABB4E-CC4E-443E-9DF0-FD6E34CED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4" y="2239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9" name="Rectangle 66">
                <a:extLst>
                  <a:ext uri="{FF2B5EF4-FFF2-40B4-BE49-F238E27FC236}">
                    <a16:creationId xmlns:a16="http://schemas.microsoft.com/office/drawing/2014/main" xmlns="" id="{1A623FBC-DE44-404C-B98B-F5B436D73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6" y="2239"/>
                <a:ext cx="30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31,707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0" name="Rectangle 67">
                <a:extLst>
                  <a:ext uri="{FF2B5EF4-FFF2-40B4-BE49-F238E27FC236}">
                    <a16:creationId xmlns:a16="http://schemas.microsoft.com/office/drawing/2014/main" xmlns="" id="{FE2C64F7-3C5E-4E3A-BFD1-BD3902E295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2239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Rectangle 68">
                <a:extLst>
                  <a:ext uri="{FF2B5EF4-FFF2-40B4-BE49-F238E27FC236}">
                    <a16:creationId xmlns:a16="http://schemas.microsoft.com/office/drawing/2014/main" xmlns="" id="{F63ED787-E497-4CD1-BB10-31FCE287B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" y="2239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Rectangle 69">
                <a:extLst>
                  <a:ext uri="{FF2B5EF4-FFF2-40B4-BE49-F238E27FC236}">
                    <a16:creationId xmlns:a16="http://schemas.microsoft.com/office/drawing/2014/main" xmlns="" id="{D191ACB2-4841-4CFC-8984-7649D7F058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9" y="2239"/>
                <a:ext cx="30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98,317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3" name="Rectangle 70">
                <a:extLst>
                  <a:ext uri="{FF2B5EF4-FFF2-40B4-BE49-F238E27FC236}">
                    <a16:creationId xmlns:a16="http://schemas.microsoft.com/office/drawing/2014/main" xmlns="" id="{E1BF8673-C63E-4F1A-924C-DB5078331E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2239"/>
                <a:ext cx="27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4" name="Rectangle 71">
                <a:extLst>
                  <a:ext uri="{FF2B5EF4-FFF2-40B4-BE49-F238E27FC236}">
                    <a16:creationId xmlns:a16="http://schemas.microsoft.com/office/drawing/2014/main" xmlns="" id="{58EA7A5E-20C8-458D-8D2A-0CEAB46502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9" y="2239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5" name="Rectangle 72">
                <a:extLst>
                  <a:ext uri="{FF2B5EF4-FFF2-40B4-BE49-F238E27FC236}">
                    <a16:creationId xmlns:a16="http://schemas.microsoft.com/office/drawing/2014/main" xmlns="" id="{9AECB596-BA46-4A36-8911-A3CB03280C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7" y="2239"/>
                <a:ext cx="25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1,229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6" name="Rectangle 73">
                <a:extLst>
                  <a:ext uri="{FF2B5EF4-FFF2-40B4-BE49-F238E27FC236}">
                    <a16:creationId xmlns:a16="http://schemas.microsoft.com/office/drawing/2014/main" xmlns="" id="{A34CA0A4-DF50-4240-8B9C-55D130531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2239"/>
                <a:ext cx="27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74">
                <a:extLst>
                  <a:ext uri="{FF2B5EF4-FFF2-40B4-BE49-F238E27FC236}">
                    <a16:creationId xmlns:a16="http://schemas.microsoft.com/office/drawing/2014/main" xmlns="" id="{568540AB-863F-46C0-9410-8A62B4CB7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2" y="2239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75">
                <a:extLst>
                  <a:ext uri="{FF2B5EF4-FFF2-40B4-BE49-F238E27FC236}">
                    <a16:creationId xmlns:a16="http://schemas.microsoft.com/office/drawing/2014/main" xmlns="" id="{B2429647-098C-420D-9163-31AB9B11E4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2396"/>
                <a:ext cx="6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TREE REPAIR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76">
                <a:extLst>
                  <a:ext uri="{FF2B5EF4-FFF2-40B4-BE49-F238E27FC236}">
                    <a16:creationId xmlns:a16="http://schemas.microsoft.com/office/drawing/2014/main" xmlns="" id="{DF7DD11D-B113-4FED-8365-0D427853C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5" y="2396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28,143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0" name="Rectangle 77">
                <a:extLst>
                  <a:ext uri="{FF2B5EF4-FFF2-40B4-BE49-F238E27FC236}">
                    <a16:creationId xmlns:a16="http://schemas.microsoft.com/office/drawing/2014/main" xmlns="" id="{AFDF279B-DB83-4256-AD13-86A9E393F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396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1" name="Rectangle 78">
                <a:extLst>
                  <a:ext uri="{FF2B5EF4-FFF2-40B4-BE49-F238E27FC236}">
                    <a16:creationId xmlns:a16="http://schemas.microsoft.com/office/drawing/2014/main" xmlns="" id="{7FEA9EB5-E62E-483A-AA2E-62FFB7A8B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7" y="2396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79">
                <a:extLst>
                  <a:ext uri="{FF2B5EF4-FFF2-40B4-BE49-F238E27FC236}">
                    <a16:creationId xmlns:a16="http://schemas.microsoft.com/office/drawing/2014/main" xmlns="" id="{34B93485-3673-473C-8166-2F8E6A8D6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2" y="2396"/>
                <a:ext cx="7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80">
                <a:extLst>
                  <a:ext uri="{FF2B5EF4-FFF2-40B4-BE49-F238E27FC236}">
                    <a16:creationId xmlns:a16="http://schemas.microsoft.com/office/drawing/2014/main" xmlns="" id="{6EC00B62-4824-4A89-AC92-49A949A1E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" y="2396"/>
                <a:ext cx="40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4" name="Rectangle 81">
                <a:extLst>
                  <a:ext uri="{FF2B5EF4-FFF2-40B4-BE49-F238E27FC236}">
                    <a16:creationId xmlns:a16="http://schemas.microsoft.com/office/drawing/2014/main" xmlns="" id="{5D67C671-0B42-43EB-8073-849260B06F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2396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5" name="Rectangle 82">
                <a:extLst>
                  <a:ext uri="{FF2B5EF4-FFF2-40B4-BE49-F238E27FC236}">
                    <a16:creationId xmlns:a16="http://schemas.microsoft.com/office/drawing/2014/main" xmlns="" id="{658D3445-B661-42C1-BCA4-68B6F34721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6" y="2396"/>
                <a:ext cx="7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83">
                <a:extLst>
                  <a:ext uri="{FF2B5EF4-FFF2-40B4-BE49-F238E27FC236}">
                    <a16:creationId xmlns:a16="http://schemas.microsoft.com/office/drawing/2014/main" xmlns="" id="{716A01A9-F2DF-43CA-8D3B-6A82D4B1A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2396"/>
                <a:ext cx="40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84">
                <a:extLst>
                  <a:ext uri="{FF2B5EF4-FFF2-40B4-BE49-F238E27FC236}">
                    <a16:creationId xmlns:a16="http://schemas.microsoft.com/office/drawing/2014/main" xmlns="" id="{37494930-A5AA-4351-A1B3-6291FDAFBA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" y="2396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8" name="Rectangle 85">
                <a:extLst>
                  <a:ext uri="{FF2B5EF4-FFF2-40B4-BE49-F238E27FC236}">
                    <a16:creationId xmlns:a16="http://schemas.microsoft.com/office/drawing/2014/main" xmlns="" id="{E072625B-85E2-4409-9F82-375CE133C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9" y="2396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28,143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Rectangle 86">
                <a:extLst>
                  <a:ext uri="{FF2B5EF4-FFF2-40B4-BE49-F238E27FC236}">
                    <a16:creationId xmlns:a16="http://schemas.microsoft.com/office/drawing/2014/main" xmlns="" id="{643EB406-72C9-4B23-995B-2995C3A50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2396"/>
                <a:ext cx="33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87">
                <a:extLst>
                  <a:ext uri="{FF2B5EF4-FFF2-40B4-BE49-F238E27FC236}">
                    <a16:creationId xmlns:a16="http://schemas.microsoft.com/office/drawing/2014/main" xmlns="" id="{275A8C01-1D4F-4FB0-AD2E-241344796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8" y="2396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88">
                <a:extLst>
                  <a:ext uri="{FF2B5EF4-FFF2-40B4-BE49-F238E27FC236}">
                    <a16:creationId xmlns:a16="http://schemas.microsoft.com/office/drawing/2014/main" xmlns="" id="{6A38F9A1-DC7C-4D13-A0AE-1793806206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2396"/>
                <a:ext cx="202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352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2" name="Rectangle 89">
                <a:extLst>
                  <a:ext uri="{FF2B5EF4-FFF2-40B4-BE49-F238E27FC236}">
                    <a16:creationId xmlns:a16="http://schemas.microsoft.com/office/drawing/2014/main" xmlns="" id="{63AFBBC4-38E6-48AD-A7A0-65F651CCC6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2396"/>
                <a:ext cx="35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3" name="Rectangle 90">
                <a:extLst>
                  <a:ext uri="{FF2B5EF4-FFF2-40B4-BE49-F238E27FC236}">
                    <a16:creationId xmlns:a16="http://schemas.microsoft.com/office/drawing/2014/main" xmlns="" id="{C34E1457-5458-43F1-8C01-E21C87BE0D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6" y="2396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91">
                <a:extLst>
                  <a:ext uri="{FF2B5EF4-FFF2-40B4-BE49-F238E27FC236}">
                    <a16:creationId xmlns:a16="http://schemas.microsoft.com/office/drawing/2014/main" xmlns="" id="{8E1FCF93-FA39-4727-A7B8-976DE855E5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2555"/>
                <a:ext cx="38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246,549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92">
                <a:extLst>
                  <a:ext uri="{FF2B5EF4-FFF2-40B4-BE49-F238E27FC236}">
                    <a16:creationId xmlns:a16="http://schemas.microsoft.com/office/drawing/2014/main" xmlns="" id="{C86F678D-58CC-4A80-9A30-D6993A63B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555"/>
                <a:ext cx="1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6" name="Rectangle 93">
                <a:extLst>
                  <a:ext uri="{FF2B5EF4-FFF2-40B4-BE49-F238E27FC236}">
                    <a16:creationId xmlns:a16="http://schemas.microsoft.com/office/drawing/2014/main" xmlns="" id="{2E78EC89-693C-4B1B-B653-62B1E5EAB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" y="255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7" name="Rectangle 94">
                <a:extLst>
                  <a:ext uri="{FF2B5EF4-FFF2-40B4-BE49-F238E27FC236}">
                    <a16:creationId xmlns:a16="http://schemas.microsoft.com/office/drawing/2014/main" xmlns="" id="{74E2B52D-96C1-463B-BB0F-623355803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2" y="2555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91,830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95">
                <a:extLst>
                  <a:ext uri="{FF2B5EF4-FFF2-40B4-BE49-F238E27FC236}">
                    <a16:creationId xmlns:a16="http://schemas.microsoft.com/office/drawing/2014/main" xmlns="" id="{54C22F96-9041-48DD-83FB-CBF86C1DA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" y="2555"/>
                <a:ext cx="2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96">
                <a:extLst>
                  <a:ext uri="{FF2B5EF4-FFF2-40B4-BE49-F238E27FC236}">
                    <a16:creationId xmlns:a16="http://schemas.microsoft.com/office/drawing/2014/main" xmlns="" id="{A5D40DBE-C4C9-408C-9E34-6C6983CA0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4" y="255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Rectangle 97">
                <a:extLst>
                  <a:ext uri="{FF2B5EF4-FFF2-40B4-BE49-F238E27FC236}">
                    <a16:creationId xmlns:a16="http://schemas.microsoft.com/office/drawing/2014/main" xmlns="" id="{D7D64054-9D06-4E0F-BED2-DC91EE46D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4" y="2555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199,627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1" name="Rectangle 98">
                <a:extLst>
                  <a:ext uri="{FF2B5EF4-FFF2-40B4-BE49-F238E27FC236}">
                    <a16:creationId xmlns:a16="http://schemas.microsoft.com/office/drawing/2014/main" xmlns="" id="{73A64AFB-7D81-493E-A4E4-E0BED3945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2555"/>
                <a:ext cx="1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99">
                <a:extLst>
                  <a:ext uri="{FF2B5EF4-FFF2-40B4-BE49-F238E27FC236}">
                    <a16:creationId xmlns:a16="http://schemas.microsoft.com/office/drawing/2014/main" xmlns="" id="{912E23F4-A805-484F-9942-5EA0E27BBD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1" y="255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Rectangle 100">
                <a:extLst>
                  <a:ext uri="{FF2B5EF4-FFF2-40B4-BE49-F238E27FC236}">
                    <a16:creationId xmlns:a16="http://schemas.microsoft.com/office/drawing/2014/main" xmlns="" id="{BF022E93-9934-4F7E-A1D4-B51865547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7" y="2555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538,006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4" name="Rectangle 101">
                <a:extLst>
                  <a:ext uri="{FF2B5EF4-FFF2-40B4-BE49-F238E27FC236}">
                    <a16:creationId xmlns:a16="http://schemas.microsoft.com/office/drawing/2014/main" xmlns="" id="{7A16FD85-F25A-43D8-8C64-C024815E65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2555"/>
                <a:ext cx="27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" name="Rectangle 102">
                <a:extLst>
                  <a:ext uri="{FF2B5EF4-FFF2-40B4-BE49-F238E27FC236}">
                    <a16:creationId xmlns:a16="http://schemas.microsoft.com/office/drawing/2014/main" xmlns="" id="{1254C2ED-C04B-47A8-95A1-3E51FCA1B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9" y="255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Rectangle 103">
                <a:extLst>
                  <a:ext uri="{FF2B5EF4-FFF2-40B4-BE49-F238E27FC236}">
                    <a16:creationId xmlns:a16="http://schemas.microsoft.com/office/drawing/2014/main" xmlns="" id="{7261A8EB-C02E-4341-966A-E5E5D2A22D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7" y="2555"/>
                <a:ext cx="25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6,725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Rectangle 104">
                <a:extLst>
                  <a:ext uri="{FF2B5EF4-FFF2-40B4-BE49-F238E27FC236}">
                    <a16:creationId xmlns:a16="http://schemas.microsoft.com/office/drawing/2014/main" xmlns="" id="{432D5FA0-30D7-4E9B-873D-FC853EFF2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2555"/>
                <a:ext cx="27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" name="Rectangle 105">
                <a:extLst>
                  <a:ext uri="{FF2B5EF4-FFF2-40B4-BE49-F238E27FC236}">
                    <a16:creationId xmlns:a16="http://schemas.microsoft.com/office/drawing/2014/main" xmlns="" id="{8D445293-C6D7-497F-8AF6-C9B49C5EBB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2" y="255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Rectangle 106">
                <a:extLst>
                  <a:ext uri="{FF2B5EF4-FFF2-40B4-BE49-F238E27FC236}">
                    <a16:creationId xmlns:a16="http://schemas.microsoft.com/office/drawing/2014/main" xmlns="" id="{BC6916F0-D234-4D67-A6E5-FAA6755CD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2715"/>
                <a:ext cx="24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ROT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Rectangle 107">
                <a:extLst>
                  <a:ext uri="{FF2B5EF4-FFF2-40B4-BE49-F238E27FC236}">
                    <a16:creationId xmlns:a16="http://schemas.microsoft.com/office/drawing/2014/main" xmlns="" id="{4297FC75-6C34-486A-9F97-B1C9D26234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2715"/>
                <a:ext cx="38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169,208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108">
                <a:extLst>
                  <a:ext uri="{FF2B5EF4-FFF2-40B4-BE49-F238E27FC236}">
                    <a16:creationId xmlns:a16="http://schemas.microsoft.com/office/drawing/2014/main" xmlns="" id="{513588A3-8167-4BE3-AA7C-CD459B699D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715"/>
                <a:ext cx="1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2" name="Rectangle 109">
                <a:extLst>
                  <a:ext uri="{FF2B5EF4-FFF2-40B4-BE49-F238E27FC236}">
                    <a16:creationId xmlns:a16="http://schemas.microsoft.com/office/drawing/2014/main" xmlns="" id="{42CADAE3-9684-4197-AF98-6874C9B06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" y="271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3" name="Rectangle 110">
                <a:extLst>
                  <a:ext uri="{FF2B5EF4-FFF2-40B4-BE49-F238E27FC236}">
                    <a16:creationId xmlns:a16="http://schemas.microsoft.com/office/drawing/2014/main" xmlns="" id="{F1C615E4-8853-455E-BE7C-0BD5E694D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0" y="2715"/>
                <a:ext cx="38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133,315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4" name="Rectangle 111">
                <a:extLst>
                  <a:ext uri="{FF2B5EF4-FFF2-40B4-BE49-F238E27FC236}">
                    <a16:creationId xmlns:a16="http://schemas.microsoft.com/office/drawing/2014/main" xmlns="" id="{380DABF2-24CB-4ED8-B3E4-B482FFA21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" y="2715"/>
                <a:ext cx="1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5" name="Rectangle 112">
                <a:extLst>
                  <a:ext uri="{FF2B5EF4-FFF2-40B4-BE49-F238E27FC236}">
                    <a16:creationId xmlns:a16="http://schemas.microsoft.com/office/drawing/2014/main" xmlns="" id="{BCD9EA64-A51B-4FB9-8F2C-1791CFE0B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5" y="271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6" name="Rectangle 113">
                <a:extLst>
                  <a:ext uri="{FF2B5EF4-FFF2-40B4-BE49-F238E27FC236}">
                    <a16:creationId xmlns:a16="http://schemas.microsoft.com/office/drawing/2014/main" xmlns="" id="{A1BF898F-2360-4983-8C2A-95EE6EF2D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4" y="2715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147,105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7" name="Rectangle 114">
                <a:extLst>
                  <a:ext uri="{FF2B5EF4-FFF2-40B4-BE49-F238E27FC236}">
                    <a16:creationId xmlns:a16="http://schemas.microsoft.com/office/drawing/2014/main" xmlns="" id="{D8DFF4B8-1AA1-426A-9478-9E67F1C14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2715"/>
                <a:ext cx="1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8" name="Rectangle 115">
                <a:extLst>
                  <a:ext uri="{FF2B5EF4-FFF2-40B4-BE49-F238E27FC236}">
                    <a16:creationId xmlns:a16="http://schemas.microsoft.com/office/drawing/2014/main" xmlns="" id="{758C99B4-327D-47A4-9078-702056948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1" y="271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9" name="Rectangle 116">
                <a:extLst>
                  <a:ext uri="{FF2B5EF4-FFF2-40B4-BE49-F238E27FC236}">
                    <a16:creationId xmlns:a16="http://schemas.microsoft.com/office/drawing/2014/main" xmlns="" id="{36FC7E1C-0553-4C36-B4AC-0960C19D0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3" y="2715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449,628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0" name="Rectangle 117">
                <a:extLst>
                  <a:ext uri="{FF2B5EF4-FFF2-40B4-BE49-F238E27FC236}">
                    <a16:creationId xmlns:a16="http://schemas.microsoft.com/office/drawing/2014/main" xmlns="" id="{BB59001E-544F-44F5-B61C-27B2324FF6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2715"/>
                <a:ext cx="27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1" name="Rectangle 118">
                <a:extLst>
                  <a:ext uri="{FF2B5EF4-FFF2-40B4-BE49-F238E27FC236}">
                    <a16:creationId xmlns:a16="http://schemas.microsoft.com/office/drawing/2014/main" xmlns="" id="{6AC422C7-C84B-4664-84CC-354C7D1AB8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9" y="271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2" name="Rectangle 119">
                <a:extLst>
                  <a:ext uri="{FF2B5EF4-FFF2-40B4-BE49-F238E27FC236}">
                    <a16:creationId xmlns:a16="http://schemas.microsoft.com/office/drawing/2014/main" xmlns="" id="{76146421-5E6E-4BED-8704-AF7550246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7" y="2715"/>
                <a:ext cx="25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5,620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3" name="Rectangle 120">
                <a:extLst>
                  <a:ext uri="{FF2B5EF4-FFF2-40B4-BE49-F238E27FC236}">
                    <a16:creationId xmlns:a16="http://schemas.microsoft.com/office/drawing/2014/main" xmlns="" id="{DE32E696-0817-4FC5-A639-523044C28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2715"/>
                <a:ext cx="27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4" name="Rectangle 121">
                <a:extLst>
                  <a:ext uri="{FF2B5EF4-FFF2-40B4-BE49-F238E27FC236}">
                    <a16:creationId xmlns:a16="http://schemas.microsoft.com/office/drawing/2014/main" xmlns="" id="{A96BCB2A-6D40-4E63-8A28-3640374866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2" y="2715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5" name="Rectangle 122">
                <a:extLst>
                  <a:ext uri="{FF2B5EF4-FFF2-40B4-BE49-F238E27FC236}">
                    <a16:creationId xmlns:a16="http://schemas.microsoft.com/office/drawing/2014/main" xmlns="" id="{95ABB2E9-ED23-44FE-AADC-7F241177A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2871"/>
                <a:ext cx="29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MOLD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6" name="Rectangle 123">
                <a:extLst>
                  <a:ext uri="{FF2B5EF4-FFF2-40B4-BE49-F238E27FC236}">
                    <a16:creationId xmlns:a16="http://schemas.microsoft.com/office/drawing/2014/main" xmlns="" id="{C6A42078-81D1-4158-BA34-A1887A1A1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" y="2871"/>
                <a:ext cx="1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936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7" name="Rectangle 124">
                <a:extLst>
                  <a:ext uri="{FF2B5EF4-FFF2-40B4-BE49-F238E27FC236}">
                    <a16:creationId xmlns:a16="http://schemas.microsoft.com/office/drawing/2014/main" xmlns="" id="{A42C71B2-38EE-4E74-8DCE-EE7E5E889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2871"/>
                <a:ext cx="30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8" name="Rectangle 125">
                <a:extLst>
                  <a:ext uri="{FF2B5EF4-FFF2-40B4-BE49-F238E27FC236}">
                    <a16:creationId xmlns:a16="http://schemas.microsoft.com/office/drawing/2014/main" xmlns="" id="{64AEFC3D-577C-431F-9C51-2234B94543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9" y="2871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9" name="Rectangle 126">
                <a:extLst>
                  <a:ext uri="{FF2B5EF4-FFF2-40B4-BE49-F238E27FC236}">
                    <a16:creationId xmlns:a16="http://schemas.microsoft.com/office/drawing/2014/main" xmlns="" id="{1158B5D7-9E2D-4FA3-BE5F-09FA0BF2B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5" y="2871"/>
                <a:ext cx="1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936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0" name="Rectangle 127">
                <a:extLst>
                  <a:ext uri="{FF2B5EF4-FFF2-40B4-BE49-F238E27FC236}">
                    <a16:creationId xmlns:a16="http://schemas.microsoft.com/office/drawing/2014/main" xmlns="" id="{80C05C63-7888-41C8-8787-3AAC41F9F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2871"/>
                <a:ext cx="40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1" name="Rectangle 128">
                <a:extLst>
                  <a:ext uri="{FF2B5EF4-FFF2-40B4-BE49-F238E27FC236}">
                    <a16:creationId xmlns:a16="http://schemas.microsoft.com/office/drawing/2014/main" xmlns="" id="{A3C5AA2D-640B-43F9-903C-12A0F455A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1" y="2871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2" name="Rectangle 129">
                <a:extLst>
                  <a:ext uri="{FF2B5EF4-FFF2-40B4-BE49-F238E27FC236}">
                    <a16:creationId xmlns:a16="http://schemas.microsoft.com/office/drawing/2014/main" xmlns="" id="{5BA58824-1261-40BE-9A2E-87261C0D3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6" y="2871"/>
                <a:ext cx="11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 smtClean="0">
                    <a:solidFill>
                      <a:srgbClr val="000000"/>
                    </a:solidFill>
                  </a:rPr>
                  <a:t>12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3" name="Rectangle 130">
                <a:extLst>
                  <a:ext uri="{FF2B5EF4-FFF2-40B4-BE49-F238E27FC236}">
                    <a16:creationId xmlns:a16="http://schemas.microsoft.com/office/drawing/2014/main" xmlns="" id="{75A4E357-EF53-419D-AB2B-CFF6EF0AC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2871"/>
                <a:ext cx="40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    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4" name="Rectangle 131">
                <a:extLst>
                  <a:ext uri="{FF2B5EF4-FFF2-40B4-BE49-F238E27FC236}">
                    <a16:creationId xmlns:a16="http://schemas.microsoft.com/office/drawing/2014/main" xmlns="" id="{DA86668E-C771-44DC-8009-F381CDE48C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5" y="2871"/>
                <a:ext cx="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5" name="Rectangle 132">
                <a:extLst>
                  <a:ext uri="{FF2B5EF4-FFF2-40B4-BE49-F238E27FC236}">
                    <a16:creationId xmlns:a16="http://schemas.microsoft.com/office/drawing/2014/main" xmlns="" id="{B1FBCD9A-6C70-48BD-9CF5-1921BEAB76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3031"/>
                <a:ext cx="36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TOTAL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6" name="Rectangle 133">
                <a:extLst>
                  <a:ext uri="{FF2B5EF4-FFF2-40B4-BE49-F238E27FC236}">
                    <a16:creationId xmlns:a16="http://schemas.microsoft.com/office/drawing/2014/main" xmlns="" id="{535FA9ED-05E8-4129-9622-B25BB4FC0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3031"/>
                <a:ext cx="389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415,757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7" name="Rectangle 134">
                <a:extLst>
                  <a:ext uri="{FF2B5EF4-FFF2-40B4-BE49-F238E27FC236}">
                    <a16:creationId xmlns:a16="http://schemas.microsoft.com/office/drawing/2014/main" xmlns="" id="{BAC38E36-D201-4E38-AA12-EDA1992268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3031"/>
                <a:ext cx="20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8" name="Rectangle 135">
                <a:extLst>
                  <a:ext uri="{FF2B5EF4-FFF2-40B4-BE49-F238E27FC236}">
                    <a16:creationId xmlns:a16="http://schemas.microsoft.com/office/drawing/2014/main" xmlns="" id="{A692D493-D518-4384-AAB0-419217F4B7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" y="3031"/>
                <a:ext cx="7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9" name="Rectangle 136">
                <a:extLst>
                  <a:ext uri="{FF2B5EF4-FFF2-40B4-BE49-F238E27FC236}">
                    <a16:creationId xmlns:a16="http://schemas.microsoft.com/office/drawing/2014/main" xmlns="" id="{CA81F747-25D7-46B4-9699-AA566358E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0" y="3031"/>
                <a:ext cx="389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225,145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0" name="Rectangle 137">
                <a:extLst>
                  <a:ext uri="{FF2B5EF4-FFF2-40B4-BE49-F238E27FC236}">
                    <a16:creationId xmlns:a16="http://schemas.microsoft.com/office/drawing/2014/main" xmlns="" id="{D2949386-1499-4576-8077-E2B80A9C4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" y="3031"/>
                <a:ext cx="20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1" name="Rectangle 138">
                <a:extLst>
                  <a:ext uri="{FF2B5EF4-FFF2-40B4-BE49-F238E27FC236}">
                    <a16:creationId xmlns:a16="http://schemas.microsoft.com/office/drawing/2014/main" xmlns="" id="{0B5CBA2E-94A2-4214-BF33-9C70DC054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5" y="3031"/>
                <a:ext cx="7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2" name="Rectangle 139">
                <a:extLst>
                  <a:ext uri="{FF2B5EF4-FFF2-40B4-BE49-F238E27FC236}">
                    <a16:creationId xmlns:a16="http://schemas.microsoft.com/office/drawing/2014/main" xmlns="" id="{FDC986E5-6EE4-4F5E-8ED7-453FB4E04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4" y="3031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347,668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3" name="Rectangle 140">
                <a:extLst>
                  <a:ext uri="{FF2B5EF4-FFF2-40B4-BE49-F238E27FC236}">
                    <a16:creationId xmlns:a16="http://schemas.microsoft.com/office/drawing/2014/main" xmlns="" id="{BA6B8609-7222-491B-AF88-028BAE9CE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1" y="3031"/>
                <a:ext cx="20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4" name="Rectangle 141">
                <a:extLst>
                  <a:ext uri="{FF2B5EF4-FFF2-40B4-BE49-F238E27FC236}">
                    <a16:creationId xmlns:a16="http://schemas.microsoft.com/office/drawing/2014/main" xmlns="" id="{ED543E6A-2B68-4D0D-A224-285BD2876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1" y="3031"/>
                <a:ext cx="7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5" name="Rectangle 142">
                <a:extLst>
                  <a:ext uri="{FF2B5EF4-FFF2-40B4-BE49-F238E27FC236}">
                    <a16:creationId xmlns:a16="http://schemas.microsoft.com/office/drawing/2014/main" xmlns="" id="{75BA5651-7362-47A3-9611-F1E30B220D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7" y="3031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b="1" dirty="0" smtClean="0">
                    <a:solidFill>
                      <a:srgbClr val="000000"/>
                    </a:solidFill>
                  </a:rPr>
                  <a:t>988,570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6" name="Rectangle 143">
                <a:extLst>
                  <a:ext uri="{FF2B5EF4-FFF2-40B4-BE49-F238E27FC236}">
                    <a16:creationId xmlns:a16="http://schemas.microsoft.com/office/drawing/2014/main" xmlns="" id="{93B50836-10FD-479A-ABCA-B32660ED6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3031"/>
                <a:ext cx="281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7" name="Rectangle 144">
                <a:extLst>
                  <a:ext uri="{FF2B5EF4-FFF2-40B4-BE49-F238E27FC236}">
                    <a16:creationId xmlns:a16="http://schemas.microsoft.com/office/drawing/2014/main" xmlns="" id="{39270A5B-107D-4181-BABA-2C83F6CAEA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9" y="3031"/>
                <a:ext cx="7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8" name="Rectangle 145">
                <a:extLst>
                  <a:ext uri="{FF2B5EF4-FFF2-40B4-BE49-F238E27FC236}">
                    <a16:creationId xmlns:a16="http://schemas.microsoft.com/office/drawing/2014/main" xmlns="" id="{F1BF7EFB-FDEE-4A08-9EA5-73A738A63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5" y="3031"/>
                <a:ext cx="30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12,357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9" name="Rectangle 146">
                <a:extLst>
                  <a:ext uri="{FF2B5EF4-FFF2-40B4-BE49-F238E27FC236}">
                    <a16:creationId xmlns:a16="http://schemas.microsoft.com/office/drawing/2014/main" xmlns="" id="{413A0B38-9D75-4B76-94A6-15B84A9A8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" y="3031"/>
                <a:ext cx="229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$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0" name="Rectangle 147">
                <a:extLst>
                  <a:ext uri="{FF2B5EF4-FFF2-40B4-BE49-F238E27FC236}">
                    <a16:creationId xmlns:a16="http://schemas.microsoft.com/office/drawing/2014/main" xmlns="" id="{348B3E8C-993D-4770-B910-F6603821B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3031"/>
                <a:ext cx="7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1" name="Rectangle 148">
                <a:extLst>
                  <a:ext uri="{FF2B5EF4-FFF2-40B4-BE49-F238E27FC236}">
                    <a16:creationId xmlns:a16="http://schemas.microsoft.com/office/drawing/2014/main" xmlns="" id="{A977F704-4C60-4D1E-8A97-4ABC57F27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3191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2" name="Line 149">
                <a:extLst>
                  <a:ext uri="{FF2B5EF4-FFF2-40B4-BE49-F238E27FC236}">
                    <a16:creationId xmlns:a16="http://schemas.microsoft.com/office/drawing/2014/main" xmlns="" id="{5951BDDD-1172-4A59-BF18-3AF91FC73A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4" y="1578"/>
                <a:ext cx="44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Rectangle 150">
                <a:extLst>
                  <a:ext uri="{FF2B5EF4-FFF2-40B4-BE49-F238E27FC236}">
                    <a16:creationId xmlns:a16="http://schemas.microsoft.com/office/drawing/2014/main" xmlns="" id="{DE407DA5-BF51-4B41-8E6E-373FD41E2F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4" y="1578"/>
                <a:ext cx="4415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Line 151">
                <a:extLst>
                  <a:ext uri="{FF2B5EF4-FFF2-40B4-BE49-F238E27FC236}">
                    <a16:creationId xmlns:a16="http://schemas.microsoft.com/office/drawing/2014/main" xmlns="" id="{4797CD09-8445-4710-B4F8-F734576B35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4" y="1585"/>
                <a:ext cx="44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Rectangle 152">
                <a:extLst>
                  <a:ext uri="{FF2B5EF4-FFF2-40B4-BE49-F238E27FC236}">
                    <a16:creationId xmlns:a16="http://schemas.microsoft.com/office/drawing/2014/main" xmlns="" id="{C7F5E647-56B7-449F-A904-902B47D3F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4" y="1585"/>
                <a:ext cx="4415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Line 153">
                <a:extLst>
                  <a:ext uri="{FF2B5EF4-FFF2-40B4-BE49-F238E27FC236}">
                    <a16:creationId xmlns:a16="http://schemas.microsoft.com/office/drawing/2014/main" xmlns="" id="{7CB36D10-4940-44F3-890C-26A3136520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4" y="1422"/>
                <a:ext cx="0" cy="156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Rectangle 154">
                <a:extLst>
                  <a:ext uri="{FF2B5EF4-FFF2-40B4-BE49-F238E27FC236}">
                    <a16:creationId xmlns:a16="http://schemas.microsoft.com/office/drawing/2014/main" xmlns="" id="{CDC3E77E-9954-4392-93CF-C9F125B52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4" y="1422"/>
                <a:ext cx="3" cy="15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Line 155">
                <a:extLst>
                  <a:ext uri="{FF2B5EF4-FFF2-40B4-BE49-F238E27FC236}">
                    <a16:creationId xmlns:a16="http://schemas.microsoft.com/office/drawing/2014/main" xmlns="" id="{5CE83280-E613-46D5-B01C-74997CEF66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9" y="1422"/>
                <a:ext cx="0" cy="156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Rectangle 156">
                <a:extLst>
                  <a:ext uri="{FF2B5EF4-FFF2-40B4-BE49-F238E27FC236}">
                    <a16:creationId xmlns:a16="http://schemas.microsoft.com/office/drawing/2014/main" xmlns="" id="{378A14BC-738E-42DC-996C-6136754EBA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9" y="1422"/>
                <a:ext cx="3" cy="15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Line 157">
                <a:extLst>
                  <a:ext uri="{FF2B5EF4-FFF2-40B4-BE49-F238E27FC236}">
                    <a16:creationId xmlns:a16="http://schemas.microsoft.com/office/drawing/2014/main" xmlns="" id="{AC600504-46B9-4AA2-AB9C-45D88DBC18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14" y="1422"/>
                <a:ext cx="0" cy="4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Rectangle 158">
                <a:extLst>
                  <a:ext uri="{FF2B5EF4-FFF2-40B4-BE49-F238E27FC236}">
                    <a16:creationId xmlns:a16="http://schemas.microsoft.com/office/drawing/2014/main" xmlns="" id="{A2094BA4-75FD-4E75-B1F9-C6491206A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4" y="1422"/>
                <a:ext cx="3" cy="4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Line 159">
                <a:extLst>
                  <a:ext uri="{FF2B5EF4-FFF2-40B4-BE49-F238E27FC236}">
                    <a16:creationId xmlns:a16="http://schemas.microsoft.com/office/drawing/2014/main" xmlns="" id="{FC79F8B0-209A-457B-8355-B3FFC9E96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4" y="1745"/>
                <a:ext cx="1395" cy="0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Rectangle 160">
                <a:extLst>
                  <a:ext uri="{FF2B5EF4-FFF2-40B4-BE49-F238E27FC236}">
                    <a16:creationId xmlns:a16="http://schemas.microsoft.com/office/drawing/2014/main" xmlns="" id="{73C7A342-1D40-4E58-B28A-C8E8ABA79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4" y="1745"/>
                <a:ext cx="1395" cy="4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Line 161">
                <a:extLst>
                  <a:ext uri="{FF2B5EF4-FFF2-40B4-BE49-F238E27FC236}">
                    <a16:creationId xmlns:a16="http://schemas.microsoft.com/office/drawing/2014/main" xmlns="" id="{5AD39786-67EB-40D1-9967-8BB9533D3C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9" y="1422"/>
                <a:ext cx="0" cy="4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Rectangle 162">
                <a:extLst>
                  <a:ext uri="{FF2B5EF4-FFF2-40B4-BE49-F238E27FC236}">
                    <a16:creationId xmlns:a16="http://schemas.microsoft.com/office/drawing/2014/main" xmlns="" id="{8AEA2EB6-CEA2-47CE-923F-A233DD3F62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9" y="1422"/>
                <a:ext cx="3" cy="4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Line 163">
                <a:extLst>
                  <a:ext uri="{FF2B5EF4-FFF2-40B4-BE49-F238E27FC236}">
                    <a16:creationId xmlns:a16="http://schemas.microsoft.com/office/drawing/2014/main" xmlns="" id="{9EA8D06B-277A-47ED-BD02-FB06B3C697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6" y="1422"/>
                <a:ext cx="0" cy="4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Rectangle 164">
                <a:extLst>
                  <a:ext uri="{FF2B5EF4-FFF2-40B4-BE49-F238E27FC236}">
                    <a16:creationId xmlns:a16="http://schemas.microsoft.com/office/drawing/2014/main" xmlns="" id="{6FDD64F9-B589-4429-8A28-7C7553F2B5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1422"/>
                <a:ext cx="3" cy="4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Line 165">
                <a:extLst>
                  <a:ext uri="{FF2B5EF4-FFF2-40B4-BE49-F238E27FC236}">
                    <a16:creationId xmlns:a16="http://schemas.microsoft.com/office/drawing/2014/main" xmlns="" id="{39FB23E6-D24B-4BD5-8804-B8B0F254E6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2" y="1422"/>
                <a:ext cx="0" cy="4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Rectangle 166">
                <a:extLst>
                  <a:ext uri="{FF2B5EF4-FFF2-40B4-BE49-F238E27FC236}">
                    <a16:creationId xmlns:a16="http://schemas.microsoft.com/office/drawing/2014/main" xmlns="" id="{C22C0FBF-FDD5-45D0-8E29-DFF4E4ECF7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2" y="1422"/>
                <a:ext cx="3" cy="4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Line 167">
                <a:extLst>
                  <a:ext uri="{FF2B5EF4-FFF2-40B4-BE49-F238E27FC236}">
                    <a16:creationId xmlns:a16="http://schemas.microsoft.com/office/drawing/2014/main" xmlns="" id="{0DB06E11-F867-4BEA-B0AE-C80E9E7847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57" y="1422"/>
                <a:ext cx="0" cy="156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Rectangle 168">
                <a:extLst>
                  <a:ext uri="{FF2B5EF4-FFF2-40B4-BE49-F238E27FC236}">
                    <a16:creationId xmlns:a16="http://schemas.microsoft.com/office/drawing/2014/main" xmlns="" id="{F2DB34E6-FCBF-4B40-977D-FF28DA957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7" y="1422"/>
                <a:ext cx="3" cy="15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Line 169">
                <a:extLst>
                  <a:ext uri="{FF2B5EF4-FFF2-40B4-BE49-F238E27FC236}">
                    <a16:creationId xmlns:a16="http://schemas.microsoft.com/office/drawing/2014/main" xmlns="" id="{73BF39B1-F441-4496-9256-A6BF078C39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0" y="1422"/>
                <a:ext cx="0" cy="156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Rectangle 170">
                <a:extLst>
                  <a:ext uri="{FF2B5EF4-FFF2-40B4-BE49-F238E27FC236}">
                    <a16:creationId xmlns:a16="http://schemas.microsoft.com/office/drawing/2014/main" xmlns="" id="{09FD3615-9BDA-4AB0-B0AF-0358F937F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0" y="1422"/>
                <a:ext cx="3" cy="15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Line 171">
                <a:extLst>
                  <a:ext uri="{FF2B5EF4-FFF2-40B4-BE49-F238E27FC236}">
                    <a16:creationId xmlns:a16="http://schemas.microsoft.com/office/drawing/2014/main" xmlns="" id="{107A99AD-5ABB-470E-82F5-59E41D9698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9" y="1742"/>
                <a:ext cx="30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Rectangle 172">
                <a:extLst>
                  <a:ext uri="{FF2B5EF4-FFF2-40B4-BE49-F238E27FC236}">
                    <a16:creationId xmlns:a16="http://schemas.microsoft.com/office/drawing/2014/main" xmlns="" id="{B9325A5C-0F4A-4627-BFCC-588D6A8AD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9" y="1742"/>
                <a:ext cx="302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Line 173">
                <a:extLst>
                  <a:ext uri="{FF2B5EF4-FFF2-40B4-BE49-F238E27FC236}">
                    <a16:creationId xmlns:a16="http://schemas.microsoft.com/office/drawing/2014/main" xmlns="" id="{CB1D439E-5AFA-4C74-91A9-50CE778765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9" y="1749"/>
                <a:ext cx="30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Rectangle 174">
                <a:extLst>
                  <a:ext uri="{FF2B5EF4-FFF2-40B4-BE49-F238E27FC236}">
                    <a16:creationId xmlns:a16="http://schemas.microsoft.com/office/drawing/2014/main" xmlns="" id="{938B440E-A648-4228-A0E4-1242DCE76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9" y="1749"/>
                <a:ext cx="302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Line 175">
                <a:extLst>
                  <a:ext uri="{FF2B5EF4-FFF2-40B4-BE49-F238E27FC236}">
                    <a16:creationId xmlns:a16="http://schemas.microsoft.com/office/drawing/2014/main" xmlns="" id="{E93FA397-4B23-4B2E-9B76-75E4D3940C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96" y="1422"/>
                <a:ext cx="0" cy="156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Rectangle 176">
                <a:extLst>
                  <a:ext uri="{FF2B5EF4-FFF2-40B4-BE49-F238E27FC236}">
                    <a16:creationId xmlns:a16="http://schemas.microsoft.com/office/drawing/2014/main" xmlns="" id="{ABB73A4D-9D04-4565-8BA7-E8B70A9E21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6" y="1422"/>
                <a:ext cx="3" cy="15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Line 177">
                <a:extLst>
                  <a:ext uri="{FF2B5EF4-FFF2-40B4-BE49-F238E27FC236}">
                    <a16:creationId xmlns:a16="http://schemas.microsoft.com/office/drawing/2014/main" xmlns="" id="{27B270FF-8456-48EB-BCBA-A03FA09F7C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9" y="1589"/>
                <a:ext cx="0" cy="153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Rectangle 178">
                <a:extLst>
                  <a:ext uri="{FF2B5EF4-FFF2-40B4-BE49-F238E27FC236}">
                    <a16:creationId xmlns:a16="http://schemas.microsoft.com/office/drawing/2014/main" xmlns="" id="{DAFCA4CA-2175-4A54-A0D3-811F35A2E3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9" y="1589"/>
                <a:ext cx="3" cy="153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Line 179">
                <a:extLst>
                  <a:ext uri="{FF2B5EF4-FFF2-40B4-BE49-F238E27FC236}">
                    <a16:creationId xmlns:a16="http://schemas.microsoft.com/office/drawing/2014/main" xmlns="" id="{4E8166FE-738A-4EAA-9A5D-D8855C92F2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6" y="1589"/>
                <a:ext cx="0" cy="153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Rectangle 180">
                <a:extLst>
                  <a:ext uri="{FF2B5EF4-FFF2-40B4-BE49-F238E27FC236}">
                    <a16:creationId xmlns:a16="http://schemas.microsoft.com/office/drawing/2014/main" xmlns="" id="{884A8C5F-7F09-4B8E-99EB-4EFA456E10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1589"/>
                <a:ext cx="3" cy="153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Line 181">
                <a:extLst>
                  <a:ext uri="{FF2B5EF4-FFF2-40B4-BE49-F238E27FC236}">
                    <a16:creationId xmlns:a16="http://schemas.microsoft.com/office/drawing/2014/main" xmlns="" id="{64E685B2-60AA-4151-812E-FF32F9283B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2" y="1589"/>
                <a:ext cx="0" cy="153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Rectangle 182">
                <a:extLst>
                  <a:ext uri="{FF2B5EF4-FFF2-40B4-BE49-F238E27FC236}">
                    <a16:creationId xmlns:a16="http://schemas.microsoft.com/office/drawing/2014/main" xmlns="" id="{F3578C2D-4B16-4394-87AD-027131C025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2" y="1589"/>
                <a:ext cx="3" cy="153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Line 183">
                <a:extLst>
                  <a:ext uri="{FF2B5EF4-FFF2-40B4-BE49-F238E27FC236}">
                    <a16:creationId xmlns:a16="http://schemas.microsoft.com/office/drawing/2014/main" xmlns="" id="{32A71BCF-A0FB-4245-8134-FDA00190C7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57" y="1589"/>
                <a:ext cx="0" cy="153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Rectangle 184">
                <a:extLst>
                  <a:ext uri="{FF2B5EF4-FFF2-40B4-BE49-F238E27FC236}">
                    <a16:creationId xmlns:a16="http://schemas.microsoft.com/office/drawing/2014/main" xmlns="" id="{8D81C135-275F-4E44-B429-FAD0A55F77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7" y="1589"/>
                <a:ext cx="3" cy="153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Line 185">
                <a:extLst>
                  <a:ext uri="{FF2B5EF4-FFF2-40B4-BE49-F238E27FC236}">
                    <a16:creationId xmlns:a16="http://schemas.microsoft.com/office/drawing/2014/main" xmlns="" id="{A5BAE057-12BB-4440-BEAA-44922FF39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0" y="1589"/>
                <a:ext cx="0" cy="153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Rectangle 186">
                <a:extLst>
                  <a:ext uri="{FF2B5EF4-FFF2-40B4-BE49-F238E27FC236}">
                    <a16:creationId xmlns:a16="http://schemas.microsoft.com/office/drawing/2014/main" xmlns="" id="{CE3A6FB7-F727-4C23-9EE2-DCEA49073E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0" y="1589"/>
                <a:ext cx="3" cy="153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Line 187">
                <a:extLst>
                  <a:ext uri="{FF2B5EF4-FFF2-40B4-BE49-F238E27FC236}">
                    <a16:creationId xmlns:a16="http://schemas.microsoft.com/office/drawing/2014/main" xmlns="" id="{CAB87A1C-4121-482B-A786-F7A28BA79B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96" y="1589"/>
                <a:ext cx="0" cy="153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Rectangle 188">
                <a:extLst>
                  <a:ext uri="{FF2B5EF4-FFF2-40B4-BE49-F238E27FC236}">
                    <a16:creationId xmlns:a16="http://schemas.microsoft.com/office/drawing/2014/main" xmlns="" id="{4E955168-5B1C-4F93-8C29-FB1BC65C01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6" y="1589"/>
                <a:ext cx="3" cy="153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Line 189">
                <a:extLst>
                  <a:ext uri="{FF2B5EF4-FFF2-40B4-BE49-F238E27FC236}">
                    <a16:creationId xmlns:a16="http://schemas.microsoft.com/office/drawing/2014/main" xmlns="" id="{DCD94EE2-F6D9-4C86-84D6-7965FA9B98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4" y="1589"/>
                <a:ext cx="0" cy="94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Rectangle 190">
                <a:extLst>
                  <a:ext uri="{FF2B5EF4-FFF2-40B4-BE49-F238E27FC236}">
                    <a16:creationId xmlns:a16="http://schemas.microsoft.com/office/drawing/2014/main" xmlns="" id="{22FC746C-1370-465C-B4D1-5383A88F23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4" y="1589"/>
                <a:ext cx="3" cy="94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Line 191">
                <a:extLst>
                  <a:ext uri="{FF2B5EF4-FFF2-40B4-BE49-F238E27FC236}">
                    <a16:creationId xmlns:a16="http://schemas.microsoft.com/office/drawing/2014/main" xmlns="" id="{A2E33650-540B-4684-9D04-2E37142D7A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9" y="1589"/>
                <a:ext cx="0" cy="788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Rectangle 192">
                <a:extLst>
                  <a:ext uri="{FF2B5EF4-FFF2-40B4-BE49-F238E27FC236}">
                    <a16:creationId xmlns:a16="http://schemas.microsoft.com/office/drawing/2014/main" xmlns="" id="{9358EE47-587B-4982-A4D5-7CBFD55D90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9" y="1589"/>
                <a:ext cx="3" cy="788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Line 193">
                <a:extLst>
                  <a:ext uri="{FF2B5EF4-FFF2-40B4-BE49-F238E27FC236}">
                    <a16:creationId xmlns:a16="http://schemas.microsoft.com/office/drawing/2014/main" xmlns="" id="{1163CC8B-DA3E-4FA7-9CC0-32A71B5045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14" y="1589"/>
                <a:ext cx="0" cy="94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Rectangle 194">
                <a:extLst>
                  <a:ext uri="{FF2B5EF4-FFF2-40B4-BE49-F238E27FC236}">
                    <a16:creationId xmlns:a16="http://schemas.microsoft.com/office/drawing/2014/main" xmlns="" id="{DBB3A7A4-1E0A-4825-9488-B6420AE0F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4" y="1589"/>
                <a:ext cx="3" cy="94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Line 195">
                <a:extLst>
                  <a:ext uri="{FF2B5EF4-FFF2-40B4-BE49-F238E27FC236}">
                    <a16:creationId xmlns:a16="http://schemas.microsoft.com/office/drawing/2014/main" xmlns="" id="{D3B9E824-8C2D-4F7F-8C6E-CF7FD627DF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9" y="1753"/>
                <a:ext cx="0" cy="777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Rectangle 196">
                <a:extLst>
                  <a:ext uri="{FF2B5EF4-FFF2-40B4-BE49-F238E27FC236}">
                    <a16:creationId xmlns:a16="http://schemas.microsoft.com/office/drawing/2014/main" xmlns="" id="{585210B9-5E68-4C27-B86E-57DA234B9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9" y="1753"/>
                <a:ext cx="3" cy="77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Line 197">
                <a:extLst>
                  <a:ext uri="{FF2B5EF4-FFF2-40B4-BE49-F238E27FC236}">
                    <a16:creationId xmlns:a16="http://schemas.microsoft.com/office/drawing/2014/main" xmlns="" id="{6FE5C901-0906-464C-AD27-A439DBFC5E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6" y="1753"/>
                <a:ext cx="0" cy="777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Rectangle 198">
                <a:extLst>
                  <a:ext uri="{FF2B5EF4-FFF2-40B4-BE49-F238E27FC236}">
                    <a16:creationId xmlns:a16="http://schemas.microsoft.com/office/drawing/2014/main" xmlns="" id="{493995F8-ADD2-44E6-8D98-53FE92C71D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1753"/>
                <a:ext cx="3" cy="77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Line 199">
                <a:extLst>
                  <a:ext uri="{FF2B5EF4-FFF2-40B4-BE49-F238E27FC236}">
                    <a16:creationId xmlns:a16="http://schemas.microsoft.com/office/drawing/2014/main" xmlns="" id="{73973E14-F5B3-47BC-B875-8C28ACE7C0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2" y="1753"/>
                <a:ext cx="0" cy="777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Rectangle 200">
                <a:extLst>
                  <a:ext uri="{FF2B5EF4-FFF2-40B4-BE49-F238E27FC236}">
                    <a16:creationId xmlns:a16="http://schemas.microsoft.com/office/drawing/2014/main" xmlns="" id="{30BC5C21-CB7B-45AF-BDE0-6352A5FE8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2" y="1753"/>
                <a:ext cx="3" cy="77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Line 201">
                <a:extLst>
                  <a:ext uri="{FF2B5EF4-FFF2-40B4-BE49-F238E27FC236}">
                    <a16:creationId xmlns:a16="http://schemas.microsoft.com/office/drawing/2014/main" xmlns="" id="{C7F6F089-12DC-45E3-82F8-3FA848CD29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57" y="1753"/>
                <a:ext cx="0" cy="777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Rectangle 202">
                <a:extLst>
                  <a:ext uri="{FF2B5EF4-FFF2-40B4-BE49-F238E27FC236}">
                    <a16:creationId xmlns:a16="http://schemas.microsoft.com/office/drawing/2014/main" xmlns="" id="{C19B7EA5-8279-430D-9583-BC7903492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7" y="1753"/>
                <a:ext cx="3" cy="77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Line 203">
                <a:extLst>
                  <a:ext uri="{FF2B5EF4-FFF2-40B4-BE49-F238E27FC236}">
                    <a16:creationId xmlns:a16="http://schemas.microsoft.com/office/drawing/2014/main" xmlns="" id="{81DD4EF0-5058-4427-BCC5-9B9CB56C0D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0" y="1753"/>
                <a:ext cx="0" cy="777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Rectangle 204">
                <a:extLst>
                  <a:ext uri="{FF2B5EF4-FFF2-40B4-BE49-F238E27FC236}">
                    <a16:creationId xmlns:a16="http://schemas.microsoft.com/office/drawing/2014/main" xmlns="" id="{FBB4B196-C9D6-4C4B-834E-7009DCA4F8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0" y="1753"/>
                <a:ext cx="3" cy="77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Rectangle 206">
              <a:extLst>
                <a:ext uri="{FF2B5EF4-FFF2-40B4-BE49-F238E27FC236}">
                  <a16:creationId xmlns:a16="http://schemas.microsoft.com/office/drawing/2014/main" xmlns="" id="{85882038-822B-45B9-980C-756E53552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530"/>
              <a:ext cx="441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207">
              <a:extLst>
                <a:ext uri="{FF2B5EF4-FFF2-40B4-BE49-F238E27FC236}">
                  <a16:creationId xmlns:a16="http://schemas.microsoft.com/office/drawing/2014/main" xmlns="" id="{BE71E7AD-A4FE-454E-A78D-C00AD519CC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6" y="1753"/>
              <a:ext cx="0" cy="777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208">
              <a:extLst>
                <a:ext uri="{FF2B5EF4-FFF2-40B4-BE49-F238E27FC236}">
                  <a16:creationId xmlns:a16="http://schemas.microsoft.com/office/drawing/2014/main" xmlns="" id="{4F8CD35D-80B2-4DC7-931F-F272C1D79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53"/>
              <a:ext cx="3" cy="77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09">
              <a:extLst>
                <a:ext uri="{FF2B5EF4-FFF2-40B4-BE49-F238E27FC236}">
                  <a16:creationId xmlns:a16="http://schemas.microsoft.com/office/drawing/2014/main" xmlns="" id="{7680EA7E-60F9-4EC0-9B93-50D744B7C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" y="2530"/>
              <a:ext cx="6" cy="1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10">
              <a:extLst>
                <a:ext uri="{FF2B5EF4-FFF2-40B4-BE49-F238E27FC236}">
                  <a16:creationId xmlns:a16="http://schemas.microsoft.com/office/drawing/2014/main" xmlns="" id="{440906A9-3210-4C75-9681-56C722136F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" y="2537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211">
              <a:extLst>
                <a:ext uri="{FF2B5EF4-FFF2-40B4-BE49-F238E27FC236}">
                  <a16:creationId xmlns:a16="http://schemas.microsoft.com/office/drawing/2014/main" xmlns="" id="{6AC8785C-730A-4821-9C2F-0BD0458BB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" y="2537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12">
              <a:extLst>
                <a:ext uri="{FF2B5EF4-FFF2-40B4-BE49-F238E27FC236}">
                  <a16:creationId xmlns:a16="http://schemas.microsoft.com/office/drawing/2014/main" xmlns="" id="{E5882DD0-445D-40AD-ACB3-B4231CAFE4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4" y="2537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213">
              <a:extLst>
                <a:ext uri="{FF2B5EF4-FFF2-40B4-BE49-F238E27FC236}">
                  <a16:creationId xmlns:a16="http://schemas.microsoft.com/office/drawing/2014/main" xmlns="" id="{71EA9D8F-B3CC-42CC-A257-3D754AF30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" y="2537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214">
              <a:extLst>
                <a:ext uri="{FF2B5EF4-FFF2-40B4-BE49-F238E27FC236}">
                  <a16:creationId xmlns:a16="http://schemas.microsoft.com/office/drawing/2014/main" xmlns="" id="{9FE3132E-2314-4751-BF25-21316A0E02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9" y="2537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15">
              <a:extLst>
                <a:ext uri="{FF2B5EF4-FFF2-40B4-BE49-F238E27FC236}">
                  <a16:creationId xmlns:a16="http://schemas.microsoft.com/office/drawing/2014/main" xmlns="" id="{5C0766EF-0341-4115-A572-F3928A968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2537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16">
              <a:extLst>
                <a:ext uri="{FF2B5EF4-FFF2-40B4-BE49-F238E27FC236}">
                  <a16:creationId xmlns:a16="http://schemas.microsoft.com/office/drawing/2014/main" xmlns="" id="{AEC95F9D-C5CF-4C60-84F7-9FD8D4E7E5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6" y="2537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17">
              <a:extLst>
                <a:ext uri="{FF2B5EF4-FFF2-40B4-BE49-F238E27FC236}">
                  <a16:creationId xmlns:a16="http://schemas.microsoft.com/office/drawing/2014/main" xmlns="" id="{5AD20865-7AAB-4C66-852D-0E1521A1D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2537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18">
              <a:extLst>
                <a:ext uri="{FF2B5EF4-FFF2-40B4-BE49-F238E27FC236}">
                  <a16:creationId xmlns:a16="http://schemas.microsoft.com/office/drawing/2014/main" xmlns="" id="{33E53837-8770-4198-9007-A5BE70A7F0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" y="2537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19">
              <a:extLst>
                <a:ext uri="{FF2B5EF4-FFF2-40B4-BE49-F238E27FC236}">
                  <a16:creationId xmlns:a16="http://schemas.microsoft.com/office/drawing/2014/main" xmlns="" id="{E21C4FFB-BC26-48B0-BE99-54C4BDD5D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37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20">
              <a:extLst>
                <a:ext uri="{FF2B5EF4-FFF2-40B4-BE49-F238E27FC236}">
                  <a16:creationId xmlns:a16="http://schemas.microsoft.com/office/drawing/2014/main" xmlns="" id="{6FDB7B28-3D48-4341-B4A6-B51C8F3DB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7" y="2537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1">
              <a:extLst>
                <a:ext uri="{FF2B5EF4-FFF2-40B4-BE49-F238E27FC236}">
                  <a16:creationId xmlns:a16="http://schemas.microsoft.com/office/drawing/2014/main" xmlns="" id="{5BD6E367-4316-4A38-9368-F8F5AC370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537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2">
              <a:extLst>
                <a:ext uri="{FF2B5EF4-FFF2-40B4-BE49-F238E27FC236}">
                  <a16:creationId xmlns:a16="http://schemas.microsoft.com/office/drawing/2014/main" xmlns="" id="{BB7D234E-870B-42AE-94C2-A44365271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7" y="2537"/>
              <a:ext cx="6" cy="1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3">
              <a:extLst>
                <a:ext uri="{FF2B5EF4-FFF2-40B4-BE49-F238E27FC236}">
                  <a16:creationId xmlns:a16="http://schemas.microsoft.com/office/drawing/2014/main" xmlns="" id="{00F50153-0C49-4459-B7FC-54BA3098E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690"/>
              <a:ext cx="441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4">
              <a:extLst>
                <a:ext uri="{FF2B5EF4-FFF2-40B4-BE49-F238E27FC236}">
                  <a16:creationId xmlns:a16="http://schemas.microsoft.com/office/drawing/2014/main" xmlns="" id="{A8944E37-FAF6-4FE3-8E7E-BC6138758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3" y="2537"/>
              <a:ext cx="6" cy="1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25">
              <a:extLst>
                <a:ext uri="{FF2B5EF4-FFF2-40B4-BE49-F238E27FC236}">
                  <a16:creationId xmlns:a16="http://schemas.microsoft.com/office/drawing/2014/main" xmlns="" id="{44964AEA-B14D-40E9-BA08-F31B8D7D1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26">
              <a:extLst>
                <a:ext uri="{FF2B5EF4-FFF2-40B4-BE49-F238E27FC236}">
                  <a16:creationId xmlns:a16="http://schemas.microsoft.com/office/drawing/2014/main" xmlns="" id="{52A0DC2A-E111-447A-8F90-3FC9178D6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27">
              <a:extLst>
                <a:ext uri="{FF2B5EF4-FFF2-40B4-BE49-F238E27FC236}">
                  <a16:creationId xmlns:a16="http://schemas.microsoft.com/office/drawing/2014/main" xmlns="" id="{2B077198-7F9D-4814-AE77-4B52046049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28">
              <a:extLst>
                <a:ext uri="{FF2B5EF4-FFF2-40B4-BE49-F238E27FC236}">
                  <a16:creationId xmlns:a16="http://schemas.microsoft.com/office/drawing/2014/main" xmlns="" id="{F7A4D0A3-15AD-423A-A086-3247E2D82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29">
              <a:extLst>
                <a:ext uri="{FF2B5EF4-FFF2-40B4-BE49-F238E27FC236}">
                  <a16:creationId xmlns:a16="http://schemas.microsoft.com/office/drawing/2014/main" xmlns="" id="{F4438DE1-B0D5-4876-A5E8-770A1DA81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4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30">
              <a:extLst>
                <a:ext uri="{FF2B5EF4-FFF2-40B4-BE49-F238E27FC236}">
                  <a16:creationId xmlns:a16="http://schemas.microsoft.com/office/drawing/2014/main" xmlns="" id="{6EC47691-3E47-407F-9C74-178E24FE5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31">
              <a:extLst>
                <a:ext uri="{FF2B5EF4-FFF2-40B4-BE49-F238E27FC236}">
                  <a16:creationId xmlns:a16="http://schemas.microsoft.com/office/drawing/2014/main" xmlns="" id="{5D4739E4-C782-419F-AEA5-2FCBB80E8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9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2">
              <a:extLst>
                <a:ext uri="{FF2B5EF4-FFF2-40B4-BE49-F238E27FC236}">
                  <a16:creationId xmlns:a16="http://schemas.microsoft.com/office/drawing/2014/main" xmlns="" id="{C5EF5DD7-405E-43DE-98A9-1E9C982E2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233">
              <a:extLst>
                <a:ext uri="{FF2B5EF4-FFF2-40B4-BE49-F238E27FC236}">
                  <a16:creationId xmlns:a16="http://schemas.microsoft.com/office/drawing/2014/main" xmlns="" id="{D9B38BA5-32C9-4D44-A780-7ABD689FEA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6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34">
              <a:extLst>
                <a:ext uri="{FF2B5EF4-FFF2-40B4-BE49-F238E27FC236}">
                  <a16:creationId xmlns:a16="http://schemas.microsoft.com/office/drawing/2014/main" xmlns="" id="{867CE399-7C5F-42D3-8E13-CCDBE9E43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235">
              <a:extLst>
                <a:ext uri="{FF2B5EF4-FFF2-40B4-BE49-F238E27FC236}">
                  <a16:creationId xmlns:a16="http://schemas.microsoft.com/office/drawing/2014/main" xmlns="" id="{EFB131D3-95F3-4C72-94BE-D89C1315E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36">
              <a:extLst>
                <a:ext uri="{FF2B5EF4-FFF2-40B4-BE49-F238E27FC236}">
                  <a16:creationId xmlns:a16="http://schemas.microsoft.com/office/drawing/2014/main" xmlns="" id="{39AFF095-FA1B-4D96-B749-8B07DC1E8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237">
              <a:extLst>
                <a:ext uri="{FF2B5EF4-FFF2-40B4-BE49-F238E27FC236}">
                  <a16:creationId xmlns:a16="http://schemas.microsoft.com/office/drawing/2014/main" xmlns="" id="{FDCF8A88-F6B5-4CBB-BBFF-360EFCD78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7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238">
              <a:extLst>
                <a:ext uri="{FF2B5EF4-FFF2-40B4-BE49-F238E27FC236}">
                  <a16:creationId xmlns:a16="http://schemas.microsoft.com/office/drawing/2014/main" xmlns="" id="{9D2780E9-EDA4-497A-BC5E-69A8961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239">
              <a:extLst>
                <a:ext uri="{FF2B5EF4-FFF2-40B4-BE49-F238E27FC236}">
                  <a16:creationId xmlns:a16="http://schemas.microsoft.com/office/drawing/2014/main" xmlns="" id="{FBEB397D-40D3-47B4-ACE5-5320209554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0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240">
              <a:extLst>
                <a:ext uri="{FF2B5EF4-FFF2-40B4-BE49-F238E27FC236}">
                  <a16:creationId xmlns:a16="http://schemas.microsoft.com/office/drawing/2014/main" xmlns="" id="{6C36CDCF-CE33-462B-910E-6B0868E43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41">
              <a:extLst>
                <a:ext uri="{FF2B5EF4-FFF2-40B4-BE49-F238E27FC236}">
                  <a16:creationId xmlns:a16="http://schemas.microsoft.com/office/drawing/2014/main" xmlns="" id="{F0290AF4-53CD-49B7-A15C-07E075167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3006"/>
              <a:ext cx="441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242">
              <a:extLst>
                <a:ext uri="{FF2B5EF4-FFF2-40B4-BE49-F238E27FC236}">
                  <a16:creationId xmlns:a16="http://schemas.microsoft.com/office/drawing/2014/main" xmlns="" id="{B4250D0A-9818-4099-9F70-5B50D413E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6" y="2697"/>
              <a:ext cx="0" cy="30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243">
              <a:extLst>
                <a:ext uri="{FF2B5EF4-FFF2-40B4-BE49-F238E27FC236}">
                  <a16:creationId xmlns:a16="http://schemas.microsoft.com/office/drawing/2014/main" xmlns="" id="{20733BCE-044C-41C4-B0F2-1E583D578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2697"/>
              <a:ext cx="3" cy="30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244">
              <a:extLst>
                <a:ext uri="{FF2B5EF4-FFF2-40B4-BE49-F238E27FC236}">
                  <a16:creationId xmlns:a16="http://schemas.microsoft.com/office/drawing/2014/main" xmlns="" id="{A317C114-75E7-427E-9344-1DCBF3119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" y="3006"/>
              <a:ext cx="6" cy="1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245">
              <a:extLst>
                <a:ext uri="{FF2B5EF4-FFF2-40B4-BE49-F238E27FC236}">
                  <a16:creationId xmlns:a16="http://schemas.microsoft.com/office/drawing/2014/main" xmlns="" id="{984B638F-BBDE-47DE-A02F-6163B9B3D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0" y="3013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246">
              <a:extLst>
                <a:ext uri="{FF2B5EF4-FFF2-40B4-BE49-F238E27FC236}">
                  <a16:creationId xmlns:a16="http://schemas.microsoft.com/office/drawing/2014/main" xmlns="" id="{16680E0E-FD0C-4393-A987-7F96BADCB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" y="3013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247">
              <a:extLst>
                <a:ext uri="{FF2B5EF4-FFF2-40B4-BE49-F238E27FC236}">
                  <a16:creationId xmlns:a16="http://schemas.microsoft.com/office/drawing/2014/main" xmlns="" id="{BC0787F6-FA43-44A1-91D3-1A45E758C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3166"/>
              <a:ext cx="441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248">
              <a:extLst>
                <a:ext uri="{FF2B5EF4-FFF2-40B4-BE49-F238E27FC236}">
                  <a16:creationId xmlns:a16="http://schemas.microsoft.com/office/drawing/2014/main" xmlns="" id="{E8E43318-9E8B-40EA-BC7C-D70D612BA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3" y="3013"/>
              <a:ext cx="6" cy="1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249">
              <a:extLst>
                <a:ext uri="{FF2B5EF4-FFF2-40B4-BE49-F238E27FC236}">
                  <a16:creationId xmlns:a16="http://schemas.microsoft.com/office/drawing/2014/main" xmlns="" id="{507F6CF4-88B7-41EF-8225-61ED262204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" y="3013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250">
              <a:extLst>
                <a:ext uri="{FF2B5EF4-FFF2-40B4-BE49-F238E27FC236}">
                  <a16:creationId xmlns:a16="http://schemas.microsoft.com/office/drawing/2014/main" xmlns="" id="{E1F298CA-73F8-431E-90DC-72FE9651A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" y="3013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251">
              <a:extLst>
                <a:ext uri="{FF2B5EF4-FFF2-40B4-BE49-F238E27FC236}">
                  <a16:creationId xmlns:a16="http://schemas.microsoft.com/office/drawing/2014/main" xmlns="" id="{08BE90A4-01FE-403D-954B-4F8A6696EA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4" y="3013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252">
              <a:extLst>
                <a:ext uri="{FF2B5EF4-FFF2-40B4-BE49-F238E27FC236}">
                  <a16:creationId xmlns:a16="http://schemas.microsoft.com/office/drawing/2014/main" xmlns="" id="{6A6E0D07-2B93-4B2E-AC2F-03103F337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" y="3013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253">
              <a:extLst>
                <a:ext uri="{FF2B5EF4-FFF2-40B4-BE49-F238E27FC236}">
                  <a16:creationId xmlns:a16="http://schemas.microsoft.com/office/drawing/2014/main" xmlns="" id="{9CA4D43D-C031-4F56-A362-3823DA77F4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9" y="3013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54">
              <a:extLst>
                <a:ext uri="{FF2B5EF4-FFF2-40B4-BE49-F238E27FC236}">
                  <a16:creationId xmlns:a16="http://schemas.microsoft.com/office/drawing/2014/main" xmlns="" id="{144597D3-6BA5-44F4-999A-86051EE61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3013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255">
              <a:extLst>
                <a:ext uri="{FF2B5EF4-FFF2-40B4-BE49-F238E27FC236}">
                  <a16:creationId xmlns:a16="http://schemas.microsoft.com/office/drawing/2014/main" xmlns="" id="{04F61B76-CFB4-4479-B477-0202E296D8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6" y="3013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56">
              <a:extLst>
                <a:ext uri="{FF2B5EF4-FFF2-40B4-BE49-F238E27FC236}">
                  <a16:creationId xmlns:a16="http://schemas.microsoft.com/office/drawing/2014/main" xmlns="" id="{0C54C938-C271-4DB0-8F8F-C8AAC144A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3013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257">
              <a:extLst>
                <a:ext uri="{FF2B5EF4-FFF2-40B4-BE49-F238E27FC236}">
                  <a16:creationId xmlns:a16="http://schemas.microsoft.com/office/drawing/2014/main" xmlns="" id="{AA422371-FC76-4ECE-8234-BF65665BC0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" y="3013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258">
              <a:extLst>
                <a:ext uri="{FF2B5EF4-FFF2-40B4-BE49-F238E27FC236}">
                  <a16:creationId xmlns:a16="http://schemas.microsoft.com/office/drawing/2014/main" xmlns="" id="{F96FC4DD-D701-4387-A035-704FAA3C0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013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259">
              <a:extLst>
                <a:ext uri="{FF2B5EF4-FFF2-40B4-BE49-F238E27FC236}">
                  <a16:creationId xmlns:a16="http://schemas.microsoft.com/office/drawing/2014/main" xmlns="" id="{EDDA2279-7B56-4336-8FAC-A3CCB0E5EF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7" y="3013"/>
              <a:ext cx="0" cy="153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260">
              <a:extLst>
                <a:ext uri="{FF2B5EF4-FFF2-40B4-BE49-F238E27FC236}">
                  <a16:creationId xmlns:a16="http://schemas.microsoft.com/office/drawing/2014/main" xmlns="" id="{C884BBEC-14D9-4455-85EE-240FEC0CA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3013"/>
              <a:ext cx="3" cy="15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261">
              <a:extLst>
                <a:ext uri="{FF2B5EF4-FFF2-40B4-BE49-F238E27FC236}">
                  <a16:creationId xmlns:a16="http://schemas.microsoft.com/office/drawing/2014/main" xmlns="" id="{403A0991-28AC-4141-8FCA-402E971D6C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173"/>
              <a:ext cx="1" cy="156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262">
              <a:extLst>
                <a:ext uri="{FF2B5EF4-FFF2-40B4-BE49-F238E27FC236}">
                  <a16:creationId xmlns:a16="http://schemas.microsoft.com/office/drawing/2014/main" xmlns="" id="{2729F81B-4C85-4B7C-9007-9351952B1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3173"/>
              <a:ext cx="3" cy="16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263">
              <a:extLst>
                <a:ext uri="{FF2B5EF4-FFF2-40B4-BE49-F238E27FC236}">
                  <a16:creationId xmlns:a16="http://schemas.microsoft.com/office/drawing/2014/main" xmlns="" id="{A8FF6420-7899-48CF-A153-9A85F6945D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" y="332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264">
              <a:extLst>
                <a:ext uri="{FF2B5EF4-FFF2-40B4-BE49-F238E27FC236}">
                  <a16:creationId xmlns:a16="http://schemas.microsoft.com/office/drawing/2014/main" xmlns="" id="{5678B903-1997-4BFF-81B1-953DD2529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" y="3329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265">
              <a:extLst>
                <a:ext uri="{FF2B5EF4-FFF2-40B4-BE49-F238E27FC236}">
                  <a16:creationId xmlns:a16="http://schemas.microsoft.com/office/drawing/2014/main" xmlns="" id="{E96DFB12-80F9-4120-9494-072FDC7DA6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4" y="332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266">
              <a:extLst>
                <a:ext uri="{FF2B5EF4-FFF2-40B4-BE49-F238E27FC236}">
                  <a16:creationId xmlns:a16="http://schemas.microsoft.com/office/drawing/2014/main" xmlns="" id="{5E5DCDF5-72AA-4BC3-A012-9B3F75C69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" y="3329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267">
              <a:extLst>
                <a:ext uri="{FF2B5EF4-FFF2-40B4-BE49-F238E27FC236}">
                  <a16:creationId xmlns:a16="http://schemas.microsoft.com/office/drawing/2014/main" xmlns="" id="{398E87C2-8C9E-4129-B9BE-3A4C9F7A9C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9" y="332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268">
              <a:extLst>
                <a:ext uri="{FF2B5EF4-FFF2-40B4-BE49-F238E27FC236}">
                  <a16:creationId xmlns:a16="http://schemas.microsoft.com/office/drawing/2014/main" xmlns="" id="{7C1C5BEE-9EF9-40F7-AB6F-3876738FE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3329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269">
              <a:extLst>
                <a:ext uri="{FF2B5EF4-FFF2-40B4-BE49-F238E27FC236}">
                  <a16:creationId xmlns:a16="http://schemas.microsoft.com/office/drawing/2014/main" xmlns="" id="{0E6EACF0-1866-4E7B-B022-BBB47CAC81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6" y="332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270">
              <a:extLst>
                <a:ext uri="{FF2B5EF4-FFF2-40B4-BE49-F238E27FC236}">
                  <a16:creationId xmlns:a16="http://schemas.microsoft.com/office/drawing/2014/main" xmlns="" id="{DC191135-1C76-463D-BAC9-E4035ADA2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3329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271">
              <a:extLst>
                <a:ext uri="{FF2B5EF4-FFF2-40B4-BE49-F238E27FC236}">
                  <a16:creationId xmlns:a16="http://schemas.microsoft.com/office/drawing/2014/main" xmlns="" id="{AB5324B8-F5DC-41A5-8CCB-0F84F54C54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" y="332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272">
              <a:extLst>
                <a:ext uri="{FF2B5EF4-FFF2-40B4-BE49-F238E27FC236}">
                  <a16:creationId xmlns:a16="http://schemas.microsoft.com/office/drawing/2014/main" xmlns="" id="{F77CA526-DB42-4EF8-9CC2-1551DFF65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329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273">
              <a:extLst>
                <a:ext uri="{FF2B5EF4-FFF2-40B4-BE49-F238E27FC236}">
                  <a16:creationId xmlns:a16="http://schemas.microsoft.com/office/drawing/2014/main" xmlns="" id="{0737014F-E20B-4EC1-8444-3D388931E5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7" y="332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274">
              <a:extLst>
                <a:ext uri="{FF2B5EF4-FFF2-40B4-BE49-F238E27FC236}">
                  <a16:creationId xmlns:a16="http://schemas.microsoft.com/office/drawing/2014/main" xmlns="" id="{7A97A67C-763C-4FF6-9E6D-0836C94D0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3329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275">
              <a:extLst>
                <a:ext uri="{FF2B5EF4-FFF2-40B4-BE49-F238E27FC236}">
                  <a16:creationId xmlns:a16="http://schemas.microsoft.com/office/drawing/2014/main" xmlns="" id="{5DDF21A8-81D0-4081-B3EF-2230274760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0" y="3173"/>
              <a:ext cx="1" cy="156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276">
              <a:extLst>
                <a:ext uri="{FF2B5EF4-FFF2-40B4-BE49-F238E27FC236}">
                  <a16:creationId xmlns:a16="http://schemas.microsoft.com/office/drawing/2014/main" xmlns="" id="{30C24297-B376-4D74-8F1E-4A2E1E599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" y="3173"/>
              <a:ext cx="3" cy="16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277">
              <a:extLst>
                <a:ext uri="{FF2B5EF4-FFF2-40B4-BE49-F238E27FC236}">
                  <a16:creationId xmlns:a16="http://schemas.microsoft.com/office/drawing/2014/main" xmlns="" id="{7F210B82-90CF-4226-8484-2A0D1604C8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6" y="3173"/>
              <a:ext cx="1" cy="156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278">
              <a:extLst>
                <a:ext uri="{FF2B5EF4-FFF2-40B4-BE49-F238E27FC236}">
                  <a16:creationId xmlns:a16="http://schemas.microsoft.com/office/drawing/2014/main" xmlns="" id="{BB75083D-F09C-4ED0-9F16-1FE35B08B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173"/>
              <a:ext cx="3" cy="16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279">
              <a:extLst>
                <a:ext uri="{FF2B5EF4-FFF2-40B4-BE49-F238E27FC236}">
                  <a16:creationId xmlns:a16="http://schemas.microsoft.com/office/drawing/2014/main" xmlns="" id="{61F7D05C-C363-4E17-A0B7-3E41A96D31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422"/>
              <a:ext cx="4415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280">
              <a:extLst>
                <a:ext uri="{FF2B5EF4-FFF2-40B4-BE49-F238E27FC236}">
                  <a16:creationId xmlns:a16="http://schemas.microsoft.com/office/drawing/2014/main" xmlns="" id="{C9519C12-3BD7-4566-BABC-4CCCA7250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1422"/>
              <a:ext cx="4418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281">
              <a:extLst>
                <a:ext uri="{FF2B5EF4-FFF2-40B4-BE49-F238E27FC236}">
                  <a16:creationId xmlns:a16="http://schemas.microsoft.com/office/drawing/2014/main" xmlns="" id="{7EA9A622-F13D-4702-A9B2-035D34BAD8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9" y="158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282">
              <a:extLst>
                <a:ext uri="{FF2B5EF4-FFF2-40B4-BE49-F238E27FC236}">
                  <a16:creationId xmlns:a16="http://schemas.microsoft.com/office/drawing/2014/main" xmlns="" id="{9335243B-DAE4-4CEF-9EEF-347CB6737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1582"/>
              <a:ext cx="3" cy="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283">
              <a:extLst>
                <a:ext uri="{FF2B5EF4-FFF2-40B4-BE49-F238E27FC236}">
                  <a16:creationId xmlns:a16="http://schemas.microsoft.com/office/drawing/2014/main" xmlns="" id="{CAE685CD-E30E-45A0-BF43-789403410E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9" y="174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284">
              <a:extLst>
                <a:ext uri="{FF2B5EF4-FFF2-40B4-BE49-F238E27FC236}">
                  <a16:creationId xmlns:a16="http://schemas.microsoft.com/office/drawing/2014/main" xmlns="" id="{655D6984-AF88-46FF-A7D1-B3030C3EE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1745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285">
              <a:extLst>
                <a:ext uri="{FF2B5EF4-FFF2-40B4-BE49-F238E27FC236}">
                  <a16:creationId xmlns:a16="http://schemas.microsoft.com/office/drawing/2014/main" xmlns="" id="{CDD369CA-058E-4F58-BD51-807574662C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905"/>
              <a:ext cx="4415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286">
              <a:extLst>
                <a:ext uri="{FF2B5EF4-FFF2-40B4-BE49-F238E27FC236}">
                  <a16:creationId xmlns:a16="http://schemas.microsoft.com/office/drawing/2014/main" xmlns="" id="{473853F9-761C-4D32-BC59-40F1A9191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1905"/>
              <a:ext cx="4418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287">
              <a:extLst>
                <a:ext uri="{FF2B5EF4-FFF2-40B4-BE49-F238E27FC236}">
                  <a16:creationId xmlns:a16="http://schemas.microsoft.com/office/drawing/2014/main" xmlns="" id="{FF6D2449-79EB-434D-8D44-572D134790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061"/>
              <a:ext cx="4415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288">
              <a:extLst>
                <a:ext uri="{FF2B5EF4-FFF2-40B4-BE49-F238E27FC236}">
                  <a16:creationId xmlns:a16="http://schemas.microsoft.com/office/drawing/2014/main" xmlns="" id="{BA705E69-DE75-4AC3-8F38-C0B7FD20D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061"/>
              <a:ext cx="4418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289">
              <a:extLst>
                <a:ext uri="{FF2B5EF4-FFF2-40B4-BE49-F238E27FC236}">
                  <a16:creationId xmlns:a16="http://schemas.microsoft.com/office/drawing/2014/main" xmlns="" id="{D41FC621-FAFC-4A6A-B9FF-1B905E905D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6" y="2213"/>
              <a:ext cx="4415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290">
              <a:extLst>
                <a:ext uri="{FF2B5EF4-FFF2-40B4-BE49-F238E27FC236}">
                  <a16:creationId xmlns:a16="http://schemas.microsoft.com/office/drawing/2014/main" xmlns="" id="{E2C32028-99F2-4C5A-B39E-0247D6B51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218"/>
              <a:ext cx="4418" cy="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291">
              <a:extLst>
                <a:ext uri="{FF2B5EF4-FFF2-40B4-BE49-F238E27FC236}">
                  <a16:creationId xmlns:a16="http://schemas.microsoft.com/office/drawing/2014/main" xmlns="" id="{2D4A3838-17B3-4C74-B5A2-210080A74D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374"/>
              <a:ext cx="4415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292">
              <a:extLst>
                <a:ext uri="{FF2B5EF4-FFF2-40B4-BE49-F238E27FC236}">
                  <a16:creationId xmlns:a16="http://schemas.microsoft.com/office/drawing/2014/main" xmlns="" id="{6F5AC318-D1B2-4A47-A334-A1D53E17C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374"/>
              <a:ext cx="4418" cy="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293">
              <a:extLst>
                <a:ext uri="{FF2B5EF4-FFF2-40B4-BE49-F238E27FC236}">
                  <a16:creationId xmlns:a16="http://schemas.microsoft.com/office/drawing/2014/main" xmlns="" id="{525FABD4-9985-446C-849C-8367733332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9" y="253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294">
              <a:extLst>
                <a:ext uri="{FF2B5EF4-FFF2-40B4-BE49-F238E27FC236}">
                  <a16:creationId xmlns:a16="http://schemas.microsoft.com/office/drawing/2014/main" xmlns="" id="{F0414206-1ADD-48B8-8B0C-5D9CCB929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2534"/>
              <a:ext cx="3" cy="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295">
              <a:extLst>
                <a:ext uri="{FF2B5EF4-FFF2-40B4-BE49-F238E27FC236}">
                  <a16:creationId xmlns:a16="http://schemas.microsoft.com/office/drawing/2014/main" xmlns="" id="{AE74E45C-BBAB-4240-B946-BB9C761D87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9" y="269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296">
              <a:extLst>
                <a:ext uri="{FF2B5EF4-FFF2-40B4-BE49-F238E27FC236}">
                  <a16:creationId xmlns:a16="http://schemas.microsoft.com/office/drawing/2014/main" xmlns="" id="{912D07A4-8A7F-4C6D-83D7-9A4369D7D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2693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297">
              <a:extLst>
                <a:ext uri="{FF2B5EF4-FFF2-40B4-BE49-F238E27FC236}">
                  <a16:creationId xmlns:a16="http://schemas.microsoft.com/office/drawing/2014/main" xmlns="" id="{D11731DE-6418-4331-AC3E-0A9851AEDE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850"/>
              <a:ext cx="4415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298">
              <a:extLst>
                <a:ext uri="{FF2B5EF4-FFF2-40B4-BE49-F238E27FC236}">
                  <a16:creationId xmlns:a16="http://schemas.microsoft.com/office/drawing/2014/main" xmlns="" id="{46869114-1BC4-44BF-818E-D21899362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850"/>
              <a:ext cx="4418" cy="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299">
              <a:extLst>
                <a:ext uri="{FF2B5EF4-FFF2-40B4-BE49-F238E27FC236}">
                  <a16:creationId xmlns:a16="http://schemas.microsoft.com/office/drawing/2014/main" xmlns="" id="{CDFB971E-9412-4E5C-911F-BE87EAD5B5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9" y="300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300">
              <a:extLst>
                <a:ext uri="{FF2B5EF4-FFF2-40B4-BE49-F238E27FC236}">
                  <a16:creationId xmlns:a16="http://schemas.microsoft.com/office/drawing/2014/main" xmlns="" id="{8B4DA1B5-F61C-4ACC-8F6A-DB18BEF3E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3009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301">
              <a:extLst>
                <a:ext uri="{FF2B5EF4-FFF2-40B4-BE49-F238E27FC236}">
                  <a16:creationId xmlns:a16="http://schemas.microsoft.com/office/drawing/2014/main" xmlns="" id="{FFA5E0E4-0FA0-4C76-9CA0-D3528A8BD6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9" y="31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302">
              <a:extLst>
                <a:ext uri="{FF2B5EF4-FFF2-40B4-BE49-F238E27FC236}">
                  <a16:creationId xmlns:a16="http://schemas.microsoft.com/office/drawing/2014/main" xmlns="" id="{A0952E00-251E-4E36-84C2-BB7E5DBC7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3169"/>
              <a:ext cx="3" cy="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303">
              <a:extLst>
                <a:ext uri="{FF2B5EF4-FFF2-40B4-BE49-F238E27FC236}">
                  <a16:creationId xmlns:a16="http://schemas.microsoft.com/office/drawing/2014/main" xmlns="" id="{6109BAE0-DEFD-4D4E-9010-6045E4A1E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326"/>
              <a:ext cx="4415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304">
              <a:extLst>
                <a:ext uri="{FF2B5EF4-FFF2-40B4-BE49-F238E27FC236}">
                  <a16:creationId xmlns:a16="http://schemas.microsoft.com/office/drawing/2014/main" xmlns="" id="{F5FC948F-E26F-46D0-89DD-9A549B14A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3326"/>
              <a:ext cx="4418" cy="3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0621-2721-4C8B-93ED-CC28680A9A7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790575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Financial Review </a:t>
            </a:r>
            <a:br>
              <a:rPr lang="en-US" altLang="en-US" smtClean="0"/>
            </a:br>
            <a:endParaRPr lang="en-US" altLang="en-US" sz="2400" smtClean="0"/>
          </a:p>
        </p:txBody>
      </p:sp>
      <p:graphicFrame>
        <p:nvGraphicFramePr>
          <p:cNvPr id="6251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846874"/>
              </p:ext>
            </p:extLst>
          </p:nvPr>
        </p:nvGraphicFramePr>
        <p:xfrm>
          <a:off x="1573213" y="2233613"/>
          <a:ext cx="6330949" cy="3927478"/>
        </p:xfrm>
        <a:graphic>
          <a:graphicData uri="http://schemas.openxmlformats.org/drawingml/2006/table">
            <a:tbl>
              <a:tblPr/>
              <a:tblGrid>
                <a:gridCol w="1151008">
                  <a:extLst>
                    <a:ext uri="{9D8B030D-6E8A-4147-A177-3AD203B41FA5}"/>
                  </a:extLst>
                </a:gridCol>
                <a:gridCol w="851998">
                  <a:extLst>
                    <a:ext uri="{9D8B030D-6E8A-4147-A177-3AD203B41FA5}"/>
                  </a:extLst>
                </a:gridCol>
                <a:gridCol w="822919">
                  <a:extLst>
                    <a:ext uri="{9D8B030D-6E8A-4147-A177-3AD203B41FA5}"/>
                  </a:extLst>
                </a:gridCol>
                <a:gridCol w="853397">
                  <a:extLst>
                    <a:ext uri="{9D8B030D-6E8A-4147-A177-3AD203B41FA5}"/>
                  </a:extLst>
                </a:gridCol>
                <a:gridCol w="981594">
                  <a:extLst>
                    <a:ext uri="{9D8B030D-6E8A-4147-A177-3AD203B41FA5}"/>
                  </a:extLst>
                </a:gridCol>
                <a:gridCol w="1670033">
                  <a:extLst>
                    <a:ext uri="{9D8B030D-6E8A-4147-A177-3AD203B41FA5}"/>
                  </a:extLst>
                </a:gridCol>
              </a:tblGrid>
              <a:tr h="282881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1" marR="7621" marT="7618" marB="0" anchor="ctr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Actual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124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vs Budget (%)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Budget 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75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1" marR="7621" marT="761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1" marR="7621" marT="761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64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665,600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653,968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$490,668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 increase in dues, assessment reduced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124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170,540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172,792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170,440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47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Maintenance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49,500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35,880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41,080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124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Grounds Maintenance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6,000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6,558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7,000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47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Utilities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41,100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36,554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29,100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78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Miscellaneous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7,420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3,230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4,600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477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Reserves                        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74,826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51,286         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24,000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151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CAPEX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316,214  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347,668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214,448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 and Roofs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134" name="Rectangle 105"/>
          <p:cNvSpPr>
            <a:spLocks noChangeArrowheads="1"/>
          </p:cNvSpPr>
          <p:nvPr/>
        </p:nvSpPr>
        <p:spPr bwMode="auto">
          <a:xfrm>
            <a:off x="3275013" y="1681163"/>
            <a:ext cx="24669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>
                <a:cs typeface="Times New Roman" panose="02020603050405020304" pitchFamily="18" charset="0"/>
              </a:rPr>
              <a:t>BUDGET SUMMARY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0621-2721-4C8B-93ED-CC28680A9A7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Quarterly Dues Comparison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6964529"/>
              </p:ext>
            </p:extLst>
          </p:nvPr>
        </p:nvGraphicFramePr>
        <p:xfrm>
          <a:off x="457200" y="2037229"/>
          <a:ext cx="7886700" cy="3866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CAF7-13BF-4CE1-87B8-864263DB595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28650" y="1131888"/>
            <a:ext cx="7886700" cy="719137"/>
          </a:xfrm>
        </p:spPr>
        <p:txBody>
          <a:bodyPr/>
          <a:lstStyle/>
          <a:p>
            <a:r>
              <a:rPr lang="en-US" altLang="en-US" b="1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200" dirty="0" smtClean="0"/>
              <a:t>Last Year Increase brought us in Line with 2% annual increase</a:t>
            </a:r>
          </a:p>
          <a:p>
            <a:pPr>
              <a:defRPr/>
            </a:pPr>
            <a:r>
              <a:rPr lang="en-US" sz="2200" dirty="0" smtClean="0"/>
              <a:t>Maintain the inflation adjustment to the dues at 2% for 2018</a:t>
            </a:r>
          </a:p>
          <a:p>
            <a:pPr>
              <a:defRPr/>
            </a:pPr>
            <a:r>
              <a:rPr lang="en-US" sz="2200" dirty="0" smtClean="0"/>
              <a:t>Ratio of dues to assessed value  still  25% below market</a:t>
            </a:r>
          </a:p>
          <a:p>
            <a:pPr>
              <a:defRPr/>
            </a:pPr>
            <a:r>
              <a:rPr lang="en-US" sz="2200" dirty="0" smtClean="0"/>
              <a:t>Assessment will be accelerated to address remaining items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10244" name="Title 1"/>
          <p:cNvSpPr txBox="1">
            <a:spLocks/>
          </p:cNvSpPr>
          <p:nvPr/>
        </p:nvSpPr>
        <p:spPr bwMode="auto">
          <a:xfrm>
            <a:off x="628650" y="857250"/>
            <a:ext cx="78867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3300" b="1">
                <a:latin typeface="Calibri" pitchFamily="34" charset="0"/>
              </a:rPr>
              <a:t> Wentworth Dues History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822195"/>
              </p:ext>
            </p:extLst>
          </p:nvPr>
        </p:nvGraphicFramePr>
        <p:xfrm>
          <a:off x="869429" y="2057400"/>
          <a:ext cx="7045377" cy="243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5056</TotalTime>
  <Words>661</Words>
  <Application>Microsoft Office PowerPoint</Application>
  <PresentationFormat>On-screen Show (4:3)</PresentationFormat>
  <Paragraphs>317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Arial Black</vt:lpstr>
      <vt:lpstr>Calibri</vt:lpstr>
      <vt:lpstr>Constantia</vt:lpstr>
      <vt:lpstr>Garamond</vt:lpstr>
      <vt:lpstr>Times New Roman</vt:lpstr>
      <vt:lpstr>Wingdings</vt:lpstr>
      <vt:lpstr>Wingdings 2</vt:lpstr>
      <vt:lpstr>Flow</vt:lpstr>
      <vt:lpstr>Worksheet</vt:lpstr>
      <vt:lpstr>WELCOME</vt:lpstr>
      <vt:lpstr>Annual Meeting Agenda</vt:lpstr>
      <vt:lpstr>Welcome 2018    </vt:lpstr>
      <vt:lpstr>2018 Board Goals  (as reported  in 2017)</vt:lpstr>
      <vt:lpstr>2018 Restoration Highlights</vt:lpstr>
      <vt:lpstr>Overview of the Restoration</vt:lpstr>
      <vt:lpstr>Financial Review  </vt:lpstr>
      <vt:lpstr>Quarterly Dues Comparison</vt:lpstr>
      <vt:lpstr> </vt:lpstr>
      <vt:lpstr>Assessment Comparison</vt:lpstr>
      <vt:lpstr>2019 Board Goals</vt:lpstr>
      <vt:lpstr>Election of Officers</vt:lpstr>
      <vt:lpstr>Real Estate Kathleen Sullivan Head</vt:lpstr>
      <vt:lpstr>Going On Around Town DD Warren</vt:lpstr>
      <vt:lpstr>             DINNER TONIGHT</vt:lpstr>
      <vt:lpstr>Appendix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HP Authorized Customer</dc:creator>
  <cp:lastModifiedBy>Dan Coughlin</cp:lastModifiedBy>
  <cp:revision>486</cp:revision>
  <cp:lastPrinted>2018-11-19T16:44:41Z</cp:lastPrinted>
  <dcterms:created xsi:type="dcterms:W3CDTF">2005-11-19T15:11:10Z</dcterms:created>
  <dcterms:modified xsi:type="dcterms:W3CDTF">2018-11-28T17:57:29Z</dcterms:modified>
</cp:coreProperties>
</file>