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363" r:id="rId4"/>
    <p:sldId id="404" r:id="rId5"/>
    <p:sldId id="419" r:id="rId6"/>
    <p:sldId id="420" r:id="rId7"/>
    <p:sldId id="423" r:id="rId8"/>
    <p:sldId id="421" r:id="rId9"/>
    <p:sldId id="422" r:id="rId10"/>
    <p:sldId id="424" r:id="rId11"/>
    <p:sldId id="425" r:id="rId12"/>
    <p:sldId id="414" r:id="rId13"/>
    <p:sldId id="263" r:id="rId14"/>
    <p:sldId id="266" r:id="rId15"/>
    <p:sldId id="265" r:id="rId16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43" autoAdjust="0"/>
    <p:restoredTop sz="93460" autoAdjust="0"/>
  </p:normalViewPr>
  <p:slideViewPr>
    <p:cSldViewPr snapToGrid="0">
      <p:cViewPr varScale="1">
        <p:scale>
          <a:sx n="63" d="100"/>
          <a:sy n="63" d="100"/>
        </p:scale>
        <p:origin x="435" y="3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63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1747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2" tIns="46213" rIns="92422" bIns="4621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515" y="2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2" tIns="46213" rIns="92422" bIns="4621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9677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2" tIns="46213" rIns="92422" bIns="4621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515" y="8829677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2" tIns="46213" rIns="92422" bIns="462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E67770D-3018-43DC-8F8A-113E89FD95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86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2" tIns="46213" rIns="92422" bIns="4621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515" y="2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2" tIns="46213" rIns="92422" bIns="4621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805" y="4416427"/>
            <a:ext cx="5504203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2" tIns="46213" rIns="92422" bIns="46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677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2" tIns="46213" rIns="92422" bIns="4621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515" y="8829677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2" tIns="46213" rIns="92422" bIns="462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DCA14E1-9F09-4171-84A5-550FC4985B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4059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A14E1-9F09-4171-84A5-550FC4985BD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456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A14E1-9F09-4171-84A5-550FC4985BD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529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A14E1-9F09-4171-84A5-550FC4985BD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084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2" descr="wentworthadjuste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905000" cy="10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FEBF3-DFED-4D4B-A55A-81068ABFED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3CDEB-5DE9-4549-A4CB-6A326159D6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B4FA5E-70A8-4005-BC8A-3588D991C0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0C0E0-A639-4E32-BF5A-2EAC077154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740621-2721-4C8B-93ED-CC28680A9A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455E5-0870-4860-9E93-3EEDB76789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9BC766-6DC9-445A-8CF5-DBF8B9F673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0FC4A6-E493-4AF0-8ABC-4401ECBE52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A4E21F-4F7A-4407-AED0-D9342C9D79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0CAF7-13BF-4CE1-87B8-864263DB59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8C0BBA-077D-48D8-AFA1-3820737A96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EBB96-BA1F-4944-88D5-35EB629A47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F93E63D2-56FD-47E3-976B-4AF17BCC6B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dirty="0">
                <a:solidFill>
                  <a:schemeClr val="tx2">
                    <a:shade val="90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dirty="0">
                <a:solidFill>
                  <a:schemeClr val="tx2">
                    <a:shade val="90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E1E8EA23-DBEE-42E9-BB0D-ABCBD40BB016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</p:grpSp>
      <p:pic>
        <p:nvPicPr>
          <p:cNvPr id="1034" name="Picture 29" descr="wentworthadjusted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52400" y="152400"/>
            <a:ext cx="1905000" cy="10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175" r:id="rId1"/>
    <p:sldLayoutId id="2147485164" r:id="rId2"/>
    <p:sldLayoutId id="2147485165" r:id="rId3"/>
    <p:sldLayoutId id="2147485166" r:id="rId4"/>
    <p:sldLayoutId id="2147485167" r:id="rId5"/>
    <p:sldLayoutId id="2147485168" r:id="rId6"/>
    <p:sldLayoutId id="2147485169" r:id="rId7"/>
    <p:sldLayoutId id="2147485170" r:id="rId8"/>
    <p:sldLayoutId id="2147485176" r:id="rId9"/>
    <p:sldLayoutId id="2147485171" r:id="rId10"/>
    <p:sldLayoutId id="2147485172" r:id="rId11"/>
    <p:sldLayoutId id="2147485173" r:id="rId12"/>
    <p:sldLayoutId id="2147485174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4286" y="682172"/>
            <a:ext cx="8229600" cy="127589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/>
              <a:t>WELCOME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362200"/>
            <a:ext cx="8077200" cy="2438400"/>
          </a:xfrm>
        </p:spPr>
        <p:txBody>
          <a:bodyPr/>
          <a:lstStyle/>
          <a:p>
            <a:pPr marR="0" algn="ctr" eaLnBrk="1" hangingPunct="1"/>
            <a:r>
              <a:rPr lang="en-US" altLang="en-US" sz="4400" b="1" dirty="0">
                <a:solidFill>
                  <a:srgbClr val="FF0000"/>
                </a:solidFill>
                <a:latin typeface="Garamond" pitchFamily="18" charset="0"/>
              </a:rPr>
              <a:t>W</a:t>
            </a:r>
            <a:r>
              <a:rPr lang="en-US" altLang="en-US" sz="2400" dirty="0">
                <a:solidFill>
                  <a:srgbClr val="FF0000"/>
                </a:solidFill>
                <a:latin typeface="Garamond" pitchFamily="18" charset="0"/>
              </a:rPr>
              <a:t>ENTWORTH</a:t>
            </a:r>
            <a:r>
              <a:rPr lang="en-US" altLang="en-US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latin typeface="Garamond" pitchFamily="18" charset="0"/>
              </a:rPr>
              <a:t>R</a:t>
            </a:r>
            <a:r>
              <a:rPr lang="en-US" altLang="en-US" sz="2400" dirty="0">
                <a:solidFill>
                  <a:srgbClr val="FF0000"/>
                </a:solidFill>
                <a:latin typeface="Garamond" pitchFamily="18" charset="0"/>
              </a:rPr>
              <a:t>ESORT</a:t>
            </a:r>
            <a:r>
              <a:rPr lang="en-US" altLang="en-US" dirty="0">
                <a:solidFill>
                  <a:srgbClr val="FF0000"/>
                </a:solidFill>
                <a:latin typeface="Garamond" pitchFamily="18" charset="0"/>
              </a:rPr>
              <a:t> </a:t>
            </a:r>
          </a:p>
          <a:p>
            <a:pPr marR="0" algn="ctr" eaLnBrk="1" hangingPunct="1"/>
            <a:r>
              <a:rPr lang="en-US" altLang="en-US" sz="4000" b="1" dirty="0">
                <a:solidFill>
                  <a:srgbClr val="FF0000"/>
                </a:solidFill>
                <a:latin typeface="Garamond" pitchFamily="18" charset="0"/>
              </a:rPr>
              <a:t>C</a:t>
            </a:r>
            <a:r>
              <a:rPr lang="en-US" altLang="en-US" sz="2400" dirty="0">
                <a:solidFill>
                  <a:srgbClr val="FF0000"/>
                </a:solidFill>
                <a:latin typeface="Garamond" pitchFamily="18" charset="0"/>
              </a:rPr>
              <a:t>ONDOMINIUM</a:t>
            </a:r>
            <a:r>
              <a:rPr lang="en-US" altLang="en-US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latin typeface="Garamond" pitchFamily="18" charset="0"/>
              </a:rPr>
              <a:t>A</a:t>
            </a:r>
            <a:r>
              <a:rPr lang="en-US" altLang="en-US" sz="2400" dirty="0">
                <a:solidFill>
                  <a:srgbClr val="FF0000"/>
                </a:solidFill>
                <a:latin typeface="Garamond" pitchFamily="18" charset="0"/>
              </a:rPr>
              <a:t>SSOCIATION</a:t>
            </a:r>
            <a:r>
              <a:rPr lang="en-US" altLang="en-US" sz="2400" b="1" dirty="0">
                <a:solidFill>
                  <a:srgbClr val="FF0000"/>
                </a:solidFill>
                <a:latin typeface="Garamond" pitchFamily="18" charset="0"/>
              </a:rPr>
              <a:t>  </a:t>
            </a:r>
            <a:r>
              <a:rPr lang="en-US" altLang="en-US" sz="4000" b="1" dirty="0">
                <a:solidFill>
                  <a:srgbClr val="FF0000"/>
                </a:solidFill>
                <a:latin typeface="Garamond" pitchFamily="18" charset="0"/>
              </a:rPr>
              <a:t>O</a:t>
            </a:r>
            <a:r>
              <a:rPr lang="en-US" altLang="en-US" sz="2400" dirty="0">
                <a:solidFill>
                  <a:srgbClr val="FF0000"/>
                </a:solidFill>
                <a:latin typeface="Garamond" pitchFamily="18" charset="0"/>
              </a:rPr>
              <a:t>WNERS</a:t>
            </a:r>
          </a:p>
          <a:p>
            <a:pPr marR="0" algn="ctr" eaLnBrk="1" hangingPunct="1"/>
            <a:endParaRPr lang="en-US" altLang="en-US" sz="2400" dirty="0">
              <a:solidFill>
                <a:srgbClr val="FF0000"/>
              </a:solidFill>
              <a:latin typeface="Garamond" pitchFamily="18" charset="0"/>
            </a:endParaRPr>
          </a:p>
          <a:p>
            <a:pPr marR="0" algn="ctr" eaLnBrk="1" hangingPunct="1"/>
            <a:r>
              <a:rPr lang="en-US" altLang="en-US" b="1" dirty="0">
                <a:solidFill>
                  <a:srgbClr val="FF0000"/>
                </a:solidFill>
                <a:latin typeface="Garamond" pitchFamily="18" charset="0"/>
              </a:rPr>
              <a:t>2019</a:t>
            </a:r>
            <a:r>
              <a:rPr lang="en-US" altLang="en-US" dirty="0">
                <a:solidFill>
                  <a:srgbClr val="FF0000"/>
                </a:solidFill>
                <a:latin typeface="Garamond" pitchFamily="18" charset="0"/>
              </a:rPr>
              <a:t> ANNUAL MEETING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EBF3-DFED-4D4B-A55A-81068ABFEDC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816100" y="1027113"/>
            <a:ext cx="6472238" cy="1143000"/>
          </a:xfrm>
        </p:spPr>
        <p:txBody>
          <a:bodyPr/>
          <a:lstStyle/>
          <a:p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CAPITAL RESERVE FUND AT END OF YEAR</a:t>
            </a:r>
          </a:p>
        </p:txBody>
      </p:sp>
      <p:graphicFrame>
        <p:nvGraphicFramePr>
          <p:cNvPr id="5123" name="Chart 6"/>
          <p:cNvGraphicFramePr>
            <a:graphicFrameLocks/>
          </p:cNvGraphicFramePr>
          <p:nvPr/>
        </p:nvGraphicFramePr>
        <p:xfrm>
          <a:off x="1301750" y="2538413"/>
          <a:ext cx="6386513" cy="313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hart" r:id="rId3" imgW="6395258" imgH="3139712" progId="Excel.Chart.8">
                  <p:embed/>
                </p:oleObj>
              </mc:Choice>
              <mc:Fallback>
                <p:oleObj name="Chart" r:id="rId3" imgW="6395258" imgH="3139712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2538413"/>
                        <a:ext cx="6386513" cy="3135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TextBox 7"/>
          <p:cNvSpPr txBox="1">
            <a:spLocks noChangeArrowheads="1"/>
          </p:cNvSpPr>
          <p:nvPr/>
        </p:nvSpPr>
        <p:spPr bwMode="auto">
          <a:xfrm>
            <a:off x="6040438" y="3829050"/>
            <a:ext cx="406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0%</a:t>
            </a:r>
          </a:p>
        </p:txBody>
      </p:sp>
    </p:spTree>
    <p:extLst>
      <p:ext uri="{BB962C8B-B14F-4D97-AF65-F5344CB8AC3E}">
        <p14:creationId xmlns:p14="http://schemas.microsoft.com/office/powerpoint/2010/main" val="1846544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95232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2020 Board Goals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0" y="102834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4" name="Rectangle 3"/>
          <p:cNvSpPr/>
          <p:nvPr/>
        </p:nvSpPr>
        <p:spPr>
          <a:xfrm>
            <a:off x="861934" y="1721930"/>
            <a:ext cx="803597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Operate the Association within the Operating budget. 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On the capital budget side, we will have a revolving list of on going issues to be addressed.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Maintain the fiscal and financial stability of the association.  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Implement contract changes to insure economies of scale and effective service levels. 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Monitor property rental programs to minimize the impact of the social media rental programs—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AirBnB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, VACASA  etc.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CAF7-13BF-4CE1-87B8-864263DB595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709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Election of Board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Board </a:t>
            </a:r>
            <a:r>
              <a:rPr lang="en-US" sz="2000" i="1" u="sng" dirty="0"/>
              <a:t>encourages you </a:t>
            </a:r>
            <a:r>
              <a:rPr lang="en-US" sz="2000" dirty="0"/>
              <a:t>to consider getting involved.  The current board has served multiple terms and would encourage new ideas and participation.  </a:t>
            </a:r>
          </a:p>
          <a:p>
            <a:r>
              <a:rPr lang="en-US" sz="2000" dirty="0"/>
              <a:t>Jack Rowe		2019</a:t>
            </a:r>
          </a:p>
          <a:p>
            <a:r>
              <a:rPr lang="en-US" sz="2000" dirty="0"/>
              <a:t>John Sevee		2019</a:t>
            </a:r>
          </a:p>
          <a:p>
            <a:endParaRPr lang="en-US" sz="2000" dirty="0"/>
          </a:p>
          <a:p>
            <a:r>
              <a:rPr lang="en-US" sz="2000" dirty="0"/>
              <a:t>DD Warren		2020</a:t>
            </a:r>
          </a:p>
          <a:p>
            <a:r>
              <a:rPr lang="en-US" sz="2000" dirty="0"/>
              <a:t>Cheryl </a:t>
            </a:r>
            <a:r>
              <a:rPr lang="en-US" sz="2000" dirty="0" err="1"/>
              <a:t>Pizor</a:t>
            </a:r>
            <a:r>
              <a:rPr lang="en-US" sz="2000" dirty="0"/>
              <a:t>		2020</a:t>
            </a:r>
          </a:p>
          <a:p>
            <a:r>
              <a:rPr lang="en-US" sz="2000" dirty="0"/>
              <a:t>Dan Coughlin		2020</a:t>
            </a:r>
          </a:p>
          <a:p>
            <a:endParaRPr lang="en-US" sz="2000" dirty="0"/>
          </a:p>
          <a:p>
            <a:r>
              <a:rPr lang="en-US" sz="2000" dirty="0"/>
              <a:t>Blake Smith 		2021</a:t>
            </a:r>
          </a:p>
          <a:p>
            <a:r>
              <a:rPr lang="en-US" sz="2000" dirty="0"/>
              <a:t>Bob Michaud		2021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55E5-0870-4860-9E93-3EEDB767891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32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622" y="2810691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/>
              <a:t>Real Estate</a:t>
            </a:r>
            <a:br>
              <a:rPr lang="en-US" dirty="0"/>
            </a:br>
            <a:r>
              <a:rPr lang="en-US" sz="3100" dirty="0"/>
              <a:t>Kathleen Sullivan Head</a:t>
            </a:r>
          </a:p>
        </p:txBody>
      </p:sp>
      <p:pic>
        <p:nvPicPr>
          <p:cNvPr id="24579" name="Picture 4" descr="badg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19200"/>
            <a:ext cx="76200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55E5-0870-4860-9E93-3EEDB767891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49488" y="725488"/>
            <a:ext cx="5283200" cy="1143000"/>
          </a:xfrm>
        </p:spPr>
        <p:txBody>
          <a:bodyPr/>
          <a:lstStyle/>
          <a:p>
            <a:pPr algn="ctr" eaLnBrk="1" hangingPunct="1"/>
            <a:r>
              <a:rPr lang="en-US" altLang="en-US" sz="4000"/>
              <a:t>Going On Around Town</a:t>
            </a:r>
            <a:r>
              <a:rPr lang="en-US" altLang="en-US"/>
              <a:t/>
            </a:r>
            <a:br>
              <a:rPr lang="en-US" altLang="en-US"/>
            </a:br>
            <a:r>
              <a:rPr lang="en-US" altLang="en-US" sz="2800"/>
              <a:t>DD Warren</a:t>
            </a:r>
            <a:endParaRPr lang="en-US" altLang="en-US"/>
          </a:p>
        </p:txBody>
      </p:sp>
      <p:sp>
        <p:nvSpPr>
          <p:cNvPr id="25603" name="Rectangle 3"/>
          <p:cNvSpPr txBox="1">
            <a:spLocks noChangeArrowheads="1"/>
          </p:cNvSpPr>
          <p:nvPr/>
        </p:nvSpPr>
        <p:spPr bwMode="auto">
          <a:xfrm>
            <a:off x="593119" y="2362200"/>
            <a:ext cx="8945562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150000"/>
              </a:lnSpc>
              <a:spcBef>
                <a:spcPts val="1200"/>
              </a:spcBef>
              <a:buClr>
                <a:schemeClr val="hlink"/>
              </a:buClr>
              <a:buSzPct val="95000"/>
              <a:buFont typeface="Wingdings" pitchFamily="2" charset="2"/>
              <a:buChar char="v"/>
            </a:pPr>
            <a:r>
              <a:rPr lang="en-US" altLang="en-US" sz="2400" dirty="0"/>
              <a:t>Santa Holiday Express – </a:t>
            </a:r>
            <a:r>
              <a:rPr lang="en-US" altLang="en-US" sz="2400" dirty="0">
                <a:solidFill>
                  <a:srgbClr val="FF0000"/>
                </a:solidFill>
              </a:rPr>
              <a:t>Conway Scenic RR</a:t>
            </a:r>
          </a:p>
          <a:p>
            <a:pPr marL="342900" indent="-342900" eaLnBrk="1" hangingPunct="1">
              <a:spcBef>
                <a:spcPts val="1200"/>
              </a:spcBef>
              <a:buClr>
                <a:schemeClr val="hlink"/>
              </a:buClr>
              <a:buSzPct val="95000"/>
              <a:buFont typeface="Wingdings" pitchFamily="2" charset="2"/>
              <a:buChar char="v"/>
            </a:pPr>
            <a:r>
              <a:rPr lang="en-US" altLang="en-US" sz="2400" dirty="0"/>
              <a:t>Jingle Bell Tour Jackson Village </a:t>
            </a:r>
            <a:r>
              <a:rPr lang="en-US" altLang="en-US" sz="2400" dirty="0">
                <a:solidFill>
                  <a:srgbClr val="FF0000"/>
                </a:solidFill>
              </a:rPr>
              <a:t>– 11 am to 4 </a:t>
            </a:r>
            <a:r>
              <a:rPr lang="en-US" altLang="en-US" sz="2400" dirty="0" smtClean="0">
                <a:solidFill>
                  <a:srgbClr val="FF0000"/>
                </a:solidFill>
              </a:rPr>
              <a:t>pm</a:t>
            </a:r>
          </a:p>
          <a:p>
            <a:pPr marL="800100" lvl="1" indent="-342900" eaLnBrk="1" hangingPunct="1">
              <a:spcBef>
                <a:spcPts val="1200"/>
              </a:spcBef>
              <a:buClr>
                <a:schemeClr val="hlink"/>
              </a:buClr>
              <a:buSzPct val="95000"/>
              <a:buFont typeface="Wingdings" pitchFamily="2" charset="2"/>
              <a:buChar char="v"/>
            </a:pPr>
            <a:r>
              <a:rPr lang="en-US" altLang="en-US" sz="2400" dirty="0" smtClean="0">
                <a:solidFill>
                  <a:srgbClr val="FF0000"/>
                </a:solidFill>
              </a:rPr>
              <a:t>Sold out but call Chamber for details</a:t>
            </a:r>
            <a:r>
              <a:rPr lang="en-US" altLang="en-US" sz="2400" dirty="0" smtClean="0">
                <a:solidFill>
                  <a:srgbClr val="FF0000"/>
                </a:solidFill>
              </a:rPr>
              <a:t> (383-9356)</a:t>
            </a:r>
            <a:endParaRPr lang="en-US" altLang="en-US" sz="2400" dirty="0">
              <a:solidFill>
                <a:srgbClr val="FF0000"/>
              </a:solidFill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ts val="1200"/>
              </a:spcBef>
              <a:buClr>
                <a:schemeClr val="hlink"/>
              </a:buClr>
              <a:buSzPct val="95000"/>
              <a:buFont typeface="Wingdings" pitchFamily="2" charset="2"/>
              <a:buChar char="v"/>
            </a:pPr>
            <a:r>
              <a:rPr lang="en-US" altLang="en-US" sz="2400" dirty="0"/>
              <a:t>Photos with Santa </a:t>
            </a:r>
            <a:r>
              <a:rPr lang="en-US" altLang="en-US" sz="2400" dirty="0">
                <a:solidFill>
                  <a:srgbClr val="FF0000"/>
                </a:solidFill>
              </a:rPr>
              <a:t>– Settlers Green </a:t>
            </a:r>
            <a:r>
              <a:rPr lang="en-US" altLang="en-US" dirty="0">
                <a:solidFill>
                  <a:srgbClr val="FF0000"/>
                </a:solidFill>
              </a:rPr>
              <a:t>– </a:t>
            </a:r>
            <a:r>
              <a:rPr lang="en-US" altLang="en-US" dirty="0" smtClean="0">
                <a:solidFill>
                  <a:srgbClr val="FF0000"/>
                </a:solidFill>
              </a:rPr>
              <a:t>9 </a:t>
            </a:r>
            <a:r>
              <a:rPr lang="en-US" altLang="en-US" dirty="0">
                <a:solidFill>
                  <a:srgbClr val="FF0000"/>
                </a:solidFill>
              </a:rPr>
              <a:t>to </a:t>
            </a:r>
            <a:r>
              <a:rPr lang="en-US" altLang="en-US" dirty="0" smtClean="0">
                <a:solidFill>
                  <a:srgbClr val="FF0000"/>
                </a:solidFill>
              </a:rPr>
              <a:t>4 </a:t>
            </a:r>
            <a:r>
              <a:rPr lang="en-US" altLang="en-US" dirty="0">
                <a:solidFill>
                  <a:srgbClr val="FF0000"/>
                </a:solidFill>
              </a:rPr>
              <a:t>pm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1200"/>
              </a:spcBef>
              <a:buClr>
                <a:schemeClr val="hlink"/>
              </a:buClr>
              <a:buSzPct val="95000"/>
              <a:buFont typeface="Wingdings" pitchFamily="2" charset="2"/>
              <a:buChar char="v"/>
            </a:pPr>
            <a:r>
              <a:rPr lang="en-US" altLang="en-US" sz="2400" dirty="0"/>
              <a:t>Shop Till You Drop </a:t>
            </a:r>
            <a:r>
              <a:rPr lang="en-US" altLang="en-US" sz="2400" dirty="0">
                <a:solidFill>
                  <a:srgbClr val="FF0000"/>
                </a:solidFill>
              </a:rPr>
              <a:t>--Settlers Green Tree Festival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1200"/>
              </a:spcBef>
              <a:buClr>
                <a:schemeClr val="hlink"/>
              </a:buClr>
              <a:buSzPct val="95000"/>
              <a:buFont typeface="Wingdings" pitchFamily="2" charset="2"/>
              <a:buChar char="v"/>
            </a:pPr>
            <a:endParaRPr lang="en-US" altLang="en-US" sz="2400" dirty="0">
              <a:solidFill>
                <a:srgbClr val="FF0000"/>
              </a:solidFill>
            </a:endParaRPr>
          </a:p>
          <a:p>
            <a:pPr lvl="2" indent="-246063" eaLnBrk="1" hangingPunct="1">
              <a:lnSpc>
                <a:spcPct val="90000"/>
              </a:lnSpc>
              <a:buClr>
                <a:schemeClr val="hlink"/>
              </a:buClr>
              <a:buSzPct val="70000"/>
              <a:buFont typeface="Wingdings 2" pitchFamily="18" charset="2"/>
              <a:buNone/>
            </a:pPr>
            <a:endParaRPr lang="en-US" altLang="en-US" sz="19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55E5-0870-4860-9E93-3EEDB767891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             DINNER TONIGHT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819400"/>
            <a:ext cx="8229600" cy="16002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dirty="0">
                <a:latin typeface="+mj-lt"/>
              </a:rPr>
              <a:t>  5:30 PM Cocktails</a:t>
            </a:r>
          </a:p>
          <a:p>
            <a:pPr algn="ctr" eaLnBrk="1" hangingPunct="1">
              <a:buFontTx/>
              <a:buNone/>
              <a:defRPr/>
            </a:pPr>
            <a:r>
              <a:rPr lang="en-US" dirty="0">
                <a:latin typeface="+mj-lt"/>
              </a:rPr>
              <a:t>6:30 PM Dinner</a:t>
            </a:r>
          </a:p>
          <a:p>
            <a:pPr algn="ctr" eaLnBrk="1" hangingPunct="1">
              <a:buFontTx/>
              <a:buNone/>
              <a:defRPr/>
            </a:pPr>
            <a:r>
              <a:rPr lang="en-US" sz="3200" dirty="0">
                <a:solidFill>
                  <a:srgbClr val="FF0000"/>
                </a:solidFill>
              </a:rPr>
              <a:t>Red Fox 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5334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en-US" sz="4400">
                <a:solidFill>
                  <a:schemeClr val="bg2"/>
                </a:solidFill>
                <a:latin typeface="Arial Black" pitchFamily="34" charset="0"/>
              </a:rPr>
              <a:t>THANK YOU 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55E5-0870-4860-9E93-3EEDB767891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47703" y="142875"/>
            <a:ext cx="3964577" cy="849313"/>
          </a:xfrm>
        </p:spPr>
        <p:txBody>
          <a:bodyPr/>
          <a:lstStyle/>
          <a:p>
            <a:pPr eaLnBrk="1" hangingPunct="1"/>
            <a:r>
              <a:rPr lang="en-US" altLang="en-US" sz="2800" b="1" dirty="0"/>
              <a:t>Annual Meeting Agenda</a:t>
            </a:r>
          </a:p>
        </p:txBody>
      </p:sp>
      <p:sp>
        <p:nvSpPr>
          <p:cNvPr id="19459" name="Content Placeholder 3"/>
          <p:cNvSpPr>
            <a:spLocks noGrp="1"/>
          </p:cNvSpPr>
          <p:nvPr>
            <p:ph sz="half" idx="2"/>
          </p:nvPr>
        </p:nvSpPr>
        <p:spPr>
          <a:xfrm>
            <a:off x="150813" y="1168842"/>
            <a:ext cx="8926512" cy="5160521"/>
          </a:xfrm>
        </p:spPr>
        <p:txBody>
          <a:bodyPr/>
          <a:lstStyle/>
          <a:p>
            <a:pPr marL="182563" eaLnBrk="1" hangingPunct="1">
              <a:lnSpc>
                <a:spcPct val="200000"/>
              </a:lnSpc>
              <a:spcBef>
                <a:spcPct val="0"/>
              </a:spcBef>
              <a:defRPr/>
            </a:pPr>
            <a:endParaRPr lang="en-US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eaLnBrk="1" hangingPunct="1">
              <a:lnSpc>
                <a:spcPct val="200000"/>
              </a:lnSpc>
              <a:spcBef>
                <a:spcPct val="0"/>
              </a:spcBef>
              <a:defRPr/>
            </a:pPr>
            <a:r>
              <a: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Welcome / Notice / Quorum / 2018 Minutes		Dan Coughlin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defRPr/>
            </a:pPr>
            <a:r>
              <a: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Progress on 2019 Major Goals 			Dan Coughlin</a:t>
            </a:r>
          </a:p>
          <a:p>
            <a:pPr marL="182563" eaLnBrk="1" hangingPunct="1">
              <a:lnSpc>
                <a:spcPct val="200000"/>
              </a:lnSpc>
              <a:spcBef>
                <a:spcPct val="0"/>
              </a:spcBef>
              <a:defRPr/>
            </a:pPr>
            <a:r>
              <a: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Operating and Capital Budget      			John Sevee</a:t>
            </a:r>
          </a:p>
          <a:p>
            <a:pPr marL="182563" eaLnBrk="1" hangingPunct="1">
              <a:lnSpc>
                <a:spcPct val="200000"/>
              </a:lnSpc>
              <a:spcBef>
                <a:spcPct val="0"/>
              </a:spcBef>
              <a:defRPr/>
            </a:pPr>
            <a:r>
              <a: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Capital Budget Study				John Sevee</a:t>
            </a:r>
          </a:p>
          <a:p>
            <a:pPr marL="182563" eaLnBrk="1" hangingPunct="1">
              <a:lnSpc>
                <a:spcPct val="200000"/>
              </a:lnSpc>
              <a:spcBef>
                <a:spcPct val="0"/>
              </a:spcBef>
              <a:defRPr/>
            </a:pPr>
            <a:r>
              <a:rPr lang="en-US" alt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2020 </a:t>
            </a:r>
            <a:r>
              <a: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Major Goals				Dan Coughlin</a:t>
            </a:r>
          </a:p>
          <a:p>
            <a:pPr marL="182563" eaLnBrk="1" hangingPunct="1">
              <a:lnSpc>
                <a:spcPct val="200000"/>
              </a:lnSpc>
              <a:spcBef>
                <a:spcPct val="0"/>
              </a:spcBef>
              <a:defRPr/>
            </a:pPr>
            <a:r>
              <a: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Election of Board Members			Blake Smith</a:t>
            </a:r>
          </a:p>
          <a:p>
            <a:pPr marL="182563" eaLnBrk="1" hangingPunct="1">
              <a:lnSpc>
                <a:spcPct val="200000"/>
              </a:lnSpc>
              <a:spcBef>
                <a:spcPct val="0"/>
              </a:spcBef>
              <a:defRPr/>
            </a:pPr>
            <a:r>
              <a: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Real Estate					Kathleen Sullivan Head</a:t>
            </a:r>
          </a:p>
          <a:p>
            <a:pPr marL="182563" eaLnBrk="1" hangingPunct="1">
              <a:lnSpc>
                <a:spcPct val="200000"/>
              </a:lnSpc>
              <a:spcBef>
                <a:spcPct val="0"/>
              </a:spcBef>
              <a:defRPr/>
            </a:pPr>
            <a:r>
              <a: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Around Town					DD Warren</a:t>
            </a:r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C0E0-A639-4E32-BF5A-2EAC0771546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599"/>
            <a:ext cx="8229600" cy="2312127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/>
              <a:t>Welcome 2019 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8195" name="Text Placeholder 1"/>
          <p:cNvSpPr>
            <a:spLocks noGrp="1"/>
          </p:cNvSpPr>
          <p:nvPr>
            <p:ph type="body" sz="half" idx="1"/>
          </p:nvPr>
        </p:nvSpPr>
        <p:spPr>
          <a:xfrm>
            <a:off x="976313" y="2362200"/>
            <a:ext cx="6942137" cy="4495800"/>
          </a:xfrm>
        </p:spPr>
        <p:txBody>
          <a:bodyPr/>
          <a:lstStyle/>
          <a:p>
            <a:r>
              <a:rPr lang="en-US" altLang="en-US" sz="2400" b="1" dirty="0">
                <a:latin typeface="Arial" charset="0"/>
                <a:cs typeface="Arial" charset="0"/>
              </a:rPr>
              <a:t>Proof of Notice</a:t>
            </a:r>
          </a:p>
          <a:p>
            <a:pPr marL="0" indent="0">
              <a:buNone/>
            </a:pPr>
            <a:endParaRPr lang="en-US" altLang="en-US" sz="2400" b="1" dirty="0">
              <a:latin typeface="Arial" charset="0"/>
              <a:cs typeface="Arial" charset="0"/>
            </a:endParaRPr>
          </a:p>
          <a:p>
            <a:r>
              <a:rPr lang="en-US" altLang="en-US" sz="2400" b="1" dirty="0">
                <a:latin typeface="Arial" charset="0"/>
                <a:cs typeface="Arial" charset="0"/>
              </a:rPr>
              <a:t>Determination of Quorum</a:t>
            </a:r>
          </a:p>
          <a:p>
            <a:endParaRPr lang="en-US" altLang="en-US" sz="2400" b="1" dirty="0">
              <a:latin typeface="Arial" charset="0"/>
              <a:cs typeface="Arial" charset="0"/>
            </a:endParaRPr>
          </a:p>
          <a:p>
            <a:r>
              <a:rPr lang="en-US" altLang="en-US" sz="2400" b="1" dirty="0">
                <a:latin typeface="Arial" charset="0"/>
                <a:cs typeface="Arial" charset="0"/>
              </a:rPr>
              <a:t>Approval Meeting Minutes 12/1/2018</a:t>
            </a:r>
            <a:endParaRPr lang="en-US" alt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C0E0-A639-4E32-BF5A-2EAC0771546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95232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Results of 2019 Board Goals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0" y="102834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4" name="Rectangle 3"/>
          <p:cNvSpPr/>
          <p:nvPr/>
        </p:nvSpPr>
        <p:spPr>
          <a:xfrm>
            <a:off x="861934" y="1721930"/>
            <a:ext cx="803597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Operate the Association within the Operating budget-  done. 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On the capital budget side there are still residual issues which will be addressed– continuous goal.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Maintain the property on a stable basis with stable dues and capital structure—assessment finished, dues increases to compensate for cost of living increases over time, and beginning to restore reserves.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Deep dive on all operating costs to seek economies of scale—done--operating contracts reviewed, scope of service modified, replacement capex study completed.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Establish Design Review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Committee-to supervise modifications to the appearance of the Condominium, establish specifications, review request form and approve contractors list.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Identify the most effective way to manage the impact of the social media rental programs, such as,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</a:rPr>
              <a:t>AirBnB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, VACASA  etc.—vigilance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CAF7-13BF-4CE1-87B8-864263DB595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90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771525"/>
            <a:ext cx="8229600" cy="790575"/>
          </a:xfrm>
        </p:spPr>
        <p:txBody>
          <a:bodyPr/>
          <a:lstStyle/>
          <a:p>
            <a:pPr algn="ctr" eaLnBrk="1" hangingPunct="1"/>
            <a:r>
              <a:rPr lang="en-US" altLang="en-US"/>
              <a:t/>
            </a:r>
            <a:br>
              <a:rPr lang="en-US" altLang="en-US"/>
            </a:br>
            <a:endParaRPr lang="en-US" altLang="en-US" sz="2400"/>
          </a:p>
        </p:txBody>
      </p:sp>
      <p:graphicFrame>
        <p:nvGraphicFramePr>
          <p:cNvPr id="6251" name="Group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289141"/>
              </p:ext>
            </p:extLst>
          </p:nvPr>
        </p:nvGraphicFramePr>
        <p:xfrm>
          <a:off x="1508125" y="1976438"/>
          <a:ext cx="6330949" cy="3927478"/>
        </p:xfrm>
        <a:graphic>
          <a:graphicData uri="http://schemas.openxmlformats.org/drawingml/2006/table">
            <a:tbl>
              <a:tblPr/>
              <a:tblGrid>
                <a:gridCol w="11510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519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229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533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8159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7003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82881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621" marR="7621" marT="7618" marB="0" anchor="ctr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 Actual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Comments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24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 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 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vs Budget (%)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 Budget 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52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621" marR="7621" marT="7618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621" marR="7621" marT="7618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47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Revenues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492,238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495,200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$   451,200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24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Contracts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170,047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173,440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176,440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47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 Maintenance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67,312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36,500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73,000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Roof snow and ice removal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241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Grounds Maintenance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8,545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6,000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  6,000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Snow damage cleanup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47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Utilities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22,662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41,100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32,100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Over-budgeted for septic repair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78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Miscellaneous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3,341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9,500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  5,500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6477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Reserves                        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51,000      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31,500         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45,000</a:t>
                      </a: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Likely used on Capex</a:t>
                      </a: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518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CAPEX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201,134  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197160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113,160</a:t>
                      </a: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1" marR="7621" marT="76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4182" name="Rectangle 105"/>
          <p:cNvSpPr>
            <a:spLocks noChangeArrowheads="1"/>
          </p:cNvSpPr>
          <p:nvPr/>
        </p:nvSpPr>
        <p:spPr bwMode="auto">
          <a:xfrm>
            <a:off x="3224213" y="1343025"/>
            <a:ext cx="2466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="1">
                <a:cs typeface="Times New Roman" panose="02020603050405020304" pitchFamily="18" charset="0"/>
              </a:rPr>
              <a:t>BUDGET SUMMARY </a:t>
            </a:r>
          </a:p>
        </p:txBody>
      </p:sp>
    </p:spTree>
    <p:extLst>
      <p:ext uri="{BB962C8B-B14F-4D97-AF65-F5344CB8AC3E}">
        <p14:creationId xmlns:p14="http://schemas.microsoft.com/office/powerpoint/2010/main" val="3623573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322513" y="1260475"/>
            <a:ext cx="4324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/>
              <a:t>2019 RESTORATION HIGHLIGHTS</a:t>
            </a:r>
            <a:endParaRPr lang="en-US" altLang="en-US" sz="2000"/>
          </a:p>
        </p:txBody>
      </p:sp>
      <p:sp>
        <p:nvSpPr>
          <p:cNvPr id="4" name="Rectangle 3"/>
          <p:cNvSpPr/>
          <p:nvPr/>
        </p:nvSpPr>
        <p:spPr>
          <a:xfrm>
            <a:off x="463550" y="1858963"/>
            <a:ext cx="8423275" cy="30480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Skylight at 3B Fairview</a:t>
            </a:r>
            <a:endParaRPr lang="en-US" sz="2400" dirty="0">
              <a:latin typeface="+mj-lt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Boiler shed repairs and roofing at 10 Joshua</a:t>
            </a:r>
            <a:endParaRPr lang="en-US" sz="2400" dirty="0">
              <a:latin typeface="+mj-lt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Rot repair of 7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Hurlin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, 82 Wentworth, 10 &amp; 14 Joshua,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    12 Cottage and 13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Hurlin</a:t>
            </a:r>
            <a:endParaRPr lang="en-US" sz="2400" dirty="0">
              <a:latin typeface="+mj-lt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Roofing of 7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Hurlin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and 13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Hurlin</a:t>
            </a:r>
            <a:endParaRPr lang="en-US" sz="2400" dirty="0">
              <a:latin typeface="+mj-lt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Chimney repairs, relining and rebuilds at 13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Hurlin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,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    20B &amp; C Cottage and  29B &amp; C Wentworth</a:t>
            </a:r>
            <a:endParaRPr lang="en-US" sz="2400" dirty="0">
              <a:latin typeface="+mj-lt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Painting of buildings at 20 Cottage, 7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Hurlin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and 13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Hurlin</a:t>
            </a:r>
            <a:endParaRPr lang="en-US" sz="2400" dirty="0"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993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2949575" y="1531938"/>
            <a:ext cx="305602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 dirty="0" smtClean="0"/>
              <a:t>RESTORATION COSTS </a:t>
            </a:r>
          </a:p>
          <a:p>
            <a:r>
              <a:rPr lang="en-US" altLang="en-US" sz="2000" b="1" dirty="0"/>
              <a:t> </a:t>
            </a:r>
            <a:r>
              <a:rPr lang="en-US" altLang="en-US" sz="2000" b="1" dirty="0" smtClean="0"/>
              <a:t>  </a:t>
            </a:r>
            <a:r>
              <a:rPr lang="en-US" altLang="en-US" sz="2000" b="1" dirty="0" smtClean="0"/>
              <a:t>2016 through 2019</a:t>
            </a:r>
            <a:endParaRPr lang="en-US" altLang="en-US" sz="2000" b="1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882650" y="2530475"/>
          <a:ext cx="7566023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59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59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59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1597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1597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0969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6993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0650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 UNIT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ROOFS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$120,353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$58,282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$144,259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$63,515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$386,409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$4,830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CHIMNEYS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$20,455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$16,540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$23,661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$78,656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$983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PAVING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$27,996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$27,996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PAINTING 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$49,602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$17,008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$31,707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$59,123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$157,440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$1,968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TREE REPAIR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$28,143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$28,143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$352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$246,549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$91,830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$199,627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$140,638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$678,644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$8,483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$169,208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$133,315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$147,105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$158,496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$608,124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$7,602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MOLD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$936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$936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$415,757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$225,145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$347,668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$299,134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$1,287,704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$16,096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cxnSp>
        <p:nvCxnSpPr>
          <p:cNvPr id="14" name="Straight Connector 13"/>
          <p:cNvCxnSpPr/>
          <p:nvPr/>
        </p:nvCxnSpPr>
        <p:spPr>
          <a:xfrm flipV="1">
            <a:off x="2705100" y="2924175"/>
            <a:ext cx="0" cy="3357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465888" y="2924175"/>
            <a:ext cx="0" cy="3357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650163" y="2936875"/>
            <a:ext cx="25400" cy="3357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0747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2286000" y="2200275"/>
            <a:ext cx="5840413" cy="368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US" alt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82C Wentworth boiler shed repair                                               </a:t>
            </a:r>
          </a:p>
          <a:p>
            <a:pPr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US" alt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17D Wentworth chimney work	</a:t>
            </a:r>
          </a:p>
          <a:p>
            <a:pPr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US" alt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 Wentworth rear roof</a:t>
            </a:r>
          </a:p>
          <a:p>
            <a:pPr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US" alt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 Wentworth rot (contingency with roofing)	</a:t>
            </a:r>
          </a:p>
          <a:p>
            <a:pPr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US" alt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 Wentworth rot repair prior to painting</a:t>
            </a:r>
          </a:p>
          <a:p>
            <a:pPr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US" alt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 Wentworth paint</a:t>
            </a:r>
          </a:p>
          <a:p>
            <a:pPr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US" alt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82 Wentworth rear roof</a:t>
            </a:r>
          </a:p>
          <a:p>
            <a:pPr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US" alt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82 Wentworth skylights	             </a:t>
            </a:r>
          </a:p>
          <a:p>
            <a:pPr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US" alt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82 Wentworth painting	                            </a:t>
            </a:r>
          </a:p>
          <a:p>
            <a:pPr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US" alt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7C Hurlin chimney liner	</a:t>
            </a:r>
          </a:p>
          <a:p>
            <a:pPr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alt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3A Fairview railing rot                                                                   </a:t>
            </a: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876300" y="1366838"/>
            <a:ext cx="75977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="1" u="sng"/>
              <a:t>CURRENTLY PROJECTED WORK STARTING IN FISCAL YEAR 2020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886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2492375" y="2608263"/>
            <a:ext cx="4572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US" alt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77 Wentworth rot repair                                               </a:t>
            </a:r>
          </a:p>
          <a:p>
            <a:pPr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US" alt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77 Wentworth painting	</a:t>
            </a:r>
          </a:p>
          <a:p>
            <a:pPr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US" alt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14A Joshua chimney chase                      </a:t>
            </a:r>
          </a:p>
          <a:p>
            <a:pPr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US" alt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10D Joshua chimney rot repair                      </a:t>
            </a:r>
          </a:p>
          <a:p>
            <a:pPr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US" alt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66A Wentworth chimney chase                      </a:t>
            </a:r>
          </a:p>
          <a:p>
            <a:pPr>
              <a:lnSpc>
                <a:spcPct val="106000"/>
              </a:lnSpc>
              <a:buFont typeface="Symbol" panose="05050102010706020507" pitchFamily="18" charset="2"/>
              <a:buChar char=""/>
            </a:pPr>
            <a:endParaRPr lang="en-US" alt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688975" y="1792288"/>
            <a:ext cx="76311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="1" u="sng"/>
              <a:t>CURRENTLY PROJECTED WORK STARTING IN FISCAL YEAR 2021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6521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5110</TotalTime>
  <Words>692</Words>
  <Application>Microsoft Office PowerPoint</Application>
  <PresentationFormat>On-screen Show (4:3)</PresentationFormat>
  <Paragraphs>238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Arial</vt:lpstr>
      <vt:lpstr>Arial Black</vt:lpstr>
      <vt:lpstr>Calibri</vt:lpstr>
      <vt:lpstr>Constantia</vt:lpstr>
      <vt:lpstr>Garamond</vt:lpstr>
      <vt:lpstr>Symbol</vt:lpstr>
      <vt:lpstr>Times New Roman</vt:lpstr>
      <vt:lpstr>Wingdings</vt:lpstr>
      <vt:lpstr>Wingdings 2</vt:lpstr>
      <vt:lpstr>Flow</vt:lpstr>
      <vt:lpstr>Chart</vt:lpstr>
      <vt:lpstr>WELCOME</vt:lpstr>
      <vt:lpstr>Annual Meeting Agenda</vt:lpstr>
      <vt:lpstr>Welcome 2019    </vt:lpstr>
      <vt:lpstr>Results of 2019 Board Goals</vt:lpstr>
      <vt:lpstr> </vt:lpstr>
      <vt:lpstr>PowerPoint Presentation</vt:lpstr>
      <vt:lpstr>PowerPoint Presentation</vt:lpstr>
      <vt:lpstr>PowerPoint Presentation</vt:lpstr>
      <vt:lpstr>PowerPoint Presentation</vt:lpstr>
      <vt:lpstr>CAPITAL RESERVE FUND AT END OF YEAR</vt:lpstr>
      <vt:lpstr>2020 Board Goals</vt:lpstr>
      <vt:lpstr>Election of Board Members</vt:lpstr>
      <vt:lpstr>Real Estate Kathleen Sullivan Head</vt:lpstr>
      <vt:lpstr>Going On Around Town DD Warren</vt:lpstr>
      <vt:lpstr>             DINNER TONIGHT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HP Authorized Customer</dc:creator>
  <cp:lastModifiedBy>Dan Coughlin</cp:lastModifiedBy>
  <cp:revision>492</cp:revision>
  <cp:lastPrinted>2019-11-07T17:59:12Z</cp:lastPrinted>
  <dcterms:created xsi:type="dcterms:W3CDTF">2005-11-19T15:11:10Z</dcterms:created>
  <dcterms:modified xsi:type="dcterms:W3CDTF">2019-11-13T16:26:04Z</dcterms:modified>
</cp:coreProperties>
</file>